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72" r:id="rId3"/>
    <p:sldId id="257" r:id="rId4"/>
    <p:sldId id="258" r:id="rId5"/>
    <p:sldId id="278" r:id="rId6"/>
    <p:sldId id="271" r:id="rId7"/>
    <p:sldId id="263" r:id="rId8"/>
    <p:sldId id="285" r:id="rId9"/>
    <p:sldId id="274" r:id="rId10"/>
    <p:sldId id="259" r:id="rId11"/>
    <p:sldId id="260" r:id="rId12"/>
    <p:sldId id="261" r:id="rId13"/>
    <p:sldId id="287" r:id="rId14"/>
    <p:sldId id="288" r:id="rId15"/>
    <p:sldId id="292" r:id="rId16"/>
    <p:sldId id="289" r:id="rId17"/>
    <p:sldId id="290" r:id="rId18"/>
    <p:sldId id="291" r:id="rId19"/>
    <p:sldId id="262" r:id="rId20"/>
    <p:sldId id="282" r:id="rId21"/>
    <p:sldId id="264" r:id="rId22"/>
    <p:sldId id="283" r:id="rId23"/>
    <p:sldId id="284" r:id="rId24"/>
    <p:sldId id="276" r:id="rId25"/>
    <p:sldId id="265" r:id="rId26"/>
    <p:sldId id="297" r:id="rId27"/>
    <p:sldId id="267" r:id="rId28"/>
    <p:sldId id="281" r:id="rId29"/>
    <p:sldId id="280" r:id="rId30"/>
    <p:sldId id="295" r:id="rId31"/>
    <p:sldId id="266" r:id="rId32"/>
    <p:sldId id="268" r:id="rId33"/>
    <p:sldId id="269" r:id="rId34"/>
    <p:sldId id="270" r:id="rId35"/>
    <p:sldId id="293" r:id="rId36"/>
    <p:sldId id="294" r:id="rId37"/>
    <p:sldId id="279" r:id="rId38"/>
    <p:sldId id="296" r:id="rId39"/>
    <p:sldId id="298" r:id="rId40"/>
  </p:sldIdLst>
  <p:sldSz cx="9144000" cy="5143500" type="screen16x9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124" d="100"/>
          <a:sy n="124" d="100"/>
        </p:scale>
        <p:origin x="-414" y="-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18/03/1443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18/03/1443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18/03/1443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18/03/1443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18/03/1443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18/03/1443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18/03/1443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18/03/1443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18/03/1443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18/03/1443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18/03/1443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18/03/1443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1470"/>
            <a:ext cx="1152525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1470"/>
            <a:ext cx="1658937" cy="122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972552" y="3147814"/>
            <a:ext cx="4063943" cy="1477328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j-cs"/>
              </a:rPr>
              <a:t>By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j-cs"/>
              </a:rPr>
              <a:t> Assistant. Lecturer. Maher Abdul</a:t>
            </a:r>
            <a:r>
              <a:rPr lang="en-US" sz="1800" b="1" kern="0" dirty="0" err="1" smtClean="0">
                <a:solidFill>
                  <a:sysClr val="windowText" lastClr="000000"/>
                </a:solidFill>
                <a:cs typeface="+mj-cs"/>
              </a:rPr>
              <a:t>ameer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j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j-cs"/>
              </a:rPr>
              <a:t>Fundamentals of Nursing Department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j-cs"/>
              </a:rPr>
              <a:t>College of Nursing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j-cs"/>
              </a:rPr>
              <a:t>University of Basra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j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4664DB9F-59BB-47A5-8080-662EED16E9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60621" y="1386042"/>
            <a:ext cx="4102369" cy="1564046"/>
          </a:xfrm>
          <a:prstGeom prst="roundRect">
            <a:avLst/>
          </a:prstGeom>
          <a:effectLst>
            <a:softEdge rad="1270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latin typeface="Baskerville Old Face" pitchFamily="18" charset="0"/>
              </a:rPr>
              <a:t> </a:t>
            </a:r>
            <a:r>
              <a:rPr lang="en-US" sz="2400" b="1" dirty="0" smtClean="0">
                <a:latin typeface="Baskerville Old Face" pitchFamily="18" charset="0"/>
              </a:rPr>
              <a:t>Acute Coronary Syndrome</a:t>
            </a:r>
            <a:endParaRPr lang="en-US" sz="3200" b="1" dirty="0" smtClean="0">
              <a:latin typeface="Baskerville Old Face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 smtClean="0">
                <a:latin typeface="Baskerville Old Face" pitchFamily="18" charset="0"/>
              </a:rPr>
              <a:t>Lecture 1</a:t>
            </a:r>
            <a:endParaRPr lang="en-US" sz="2800" b="1" dirty="0">
              <a:latin typeface="Baskerville Old Face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08430" y="239203"/>
            <a:ext cx="43043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IQ" sz="3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critical care (4 Stage)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273557" y="1275606"/>
            <a:ext cx="8330891" cy="0"/>
          </a:xfrm>
          <a:prstGeom prst="line">
            <a:avLst/>
          </a:prstGeom>
          <a:noFill/>
          <a:ln w="76200" cap="flat" cmpd="sng" algn="ctr">
            <a:solidFill>
              <a:srgbClr val="4E67C8"/>
            </a:solidFill>
            <a:prstDash val="solid"/>
          </a:ln>
          <a:effectLst/>
        </p:spPr>
      </p:cxn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7654"/>
            <a:ext cx="4322993" cy="288032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4846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7494"/>
            <a:ext cx="8229600" cy="648072"/>
          </a:xfrm>
        </p:spPr>
        <p:txBody>
          <a:bodyPr>
            <a:noAutofit/>
          </a:bodyPr>
          <a:lstStyle/>
          <a:p>
            <a:pPr rtl="0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Risk factors</a:t>
            </a:r>
            <a:br>
              <a:rPr lang="en-US" sz="3600" b="1" dirty="0" smtClean="0">
                <a:latin typeface="Times New Roman" pitchFamily="18" charset="0"/>
                <a:cs typeface="Times New Roman" pitchFamily="18" charset="0"/>
              </a:rPr>
            </a:b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9582"/>
            <a:ext cx="8229600" cy="3816424"/>
          </a:xfrm>
        </p:spPr>
        <p:txBody>
          <a:bodyPr>
            <a:normAutofit fontScale="85000" lnSpcReduction="20000"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US" sz="3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Modifiable</a:t>
            </a:r>
          </a:p>
          <a:p>
            <a:pPr algn="l" rtl="0">
              <a:buFont typeface="Arial"/>
              <a:buChar char="•"/>
            </a:pPr>
            <a:r>
              <a:rPr lang="en-US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High blood pressure</a:t>
            </a:r>
          </a:p>
          <a:p>
            <a:pPr algn="l" rtl="0">
              <a:buFont typeface="Arial"/>
              <a:buChar char="•"/>
            </a:pPr>
            <a:r>
              <a:rPr lang="en-US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High blood cholesterol</a:t>
            </a:r>
          </a:p>
          <a:p>
            <a:pPr algn="l" rtl="0">
              <a:buFont typeface="Arial"/>
              <a:buChar char="•"/>
            </a:pPr>
            <a:r>
              <a:rPr lang="en-US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Cigarette smoking</a:t>
            </a:r>
          </a:p>
          <a:p>
            <a:pPr algn="l" rtl="0">
              <a:buFont typeface="Arial"/>
              <a:buChar char="•"/>
            </a:pPr>
            <a:r>
              <a:rPr lang="en-US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Lack of physical activity</a:t>
            </a:r>
          </a:p>
          <a:p>
            <a:pPr algn="l" rtl="0">
              <a:buFont typeface="Arial"/>
              <a:buChar char="•"/>
            </a:pPr>
            <a:r>
              <a:rPr lang="en-US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Unhealthy diet</a:t>
            </a:r>
          </a:p>
          <a:p>
            <a:pPr algn="l" rtl="0">
              <a:buFont typeface="Arial"/>
              <a:buChar char="•"/>
            </a:pPr>
            <a:r>
              <a:rPr lang="en-US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Obesity or overweight</a:t>
            </a:r>
          </a:p>
          <a:p>
            <a:pPr algn="l" rtl="0">
              <a:buFont typeface="Arial"/>
              <a:buChar char="•"/>
            </a:pPr>
            <a:r>
              <a:rPr lang="en-US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Diabetes</a:t>
            </a:r>
          </a:p>
          <a:p>
            <a:pPr algn="l" rtl="0">
              <a:buFont typeface="Arial"/>
              <a:buChar char="•"/>
            </a:pPr>
            <a:r>
              <a:rPr lang="en-US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COVID-19 </a:t>
            </a:r>
            <a:r>
              <a:rPr lang="en-US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infection</a:t>
            </a:r>
          </a:p>
          <a:p>
            <a:pPr algn="l" rt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97614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indent="-457200" algn="l" rtl="0">
              <a:buFont typeface="Wingdings" pitchFamily="2" charset="2"/>
              <a:buChar char="v"/>
            </a:pP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Non modifiable </a:t>
            </a:r>
            <a:endParaRPr lang="en-US" sz="32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Family history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of chest pain, heart disease or stroke</a:t>
            </a:r>
          </a:p>
          <a:p>
            <a:pPr algn="l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increasing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age</a:t>
            </a:r>
          </a:p>
          <a:p>
            <a:pPr algn="l" rtl="0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Gender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(male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Race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635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09587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Signs &amp; symptoms 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816424"/>
          </a:xfrm>
        </p:spPr>
        <p:txBody>
          <a:bodyPr>
            <a:normAutofit fontScale="77500" lnSpcReduction="20000"/>
          </a:bodyPr>
          <a:lstStyle/>
          <a:p>
            <a:pPr algn="l" rtl="0">
              <a:buFont typeface="Arial"/>
              <a:buChar char="•"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Chest pain </a:t>
            </a:r>
            <a:r>
              <a:rPr lang="en-US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(angina) or discomfort, often described as aching, pressure, tightness or burning</a:t>
            </a:r>
          </a:p>
          <a:p>
            <a:pPr algn="l" rtl="0">
              <a:buFont typeface="Arial"/>
              <a:buChar char="•"/>
            </a:pPr>
            <a:r>
              <a:rPr lang="en-US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Pain spreading from the chest to the shoulders, arms, upper abdomen, back, neck or jaw</a:t>
            </a:r>
          </a:p>
          <a:p>
            <a:pPr algn="l" rtl="0">
              <a:buFont typeface="Arial"/>
              <a:buChar char="•"/>
            </a:pPr>
            <a:r>
              <a:rPr lang="en-US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Nausea or vomiting</a:t>
            </a:r>
          </a:p>
          <a:p>
            <a:pPr algn="l" rtl="0">
              <a:buFont typeface="Arial"/>
              <a:buChar char="•"/>
            </a:pPr>
            <a:r>
              <a:rPr lang="en-US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Indigestion</a:t>
            </a:r>
          </a:p>
          <a:p>
            <a:pPr algn="l" rtl="0">
              <a:buFont typeface="Arial"/>
              <a:buChar char="•"/>
            </a:pPr>
            <a:r>
              <a:rPr lang="en-US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Shortness of breath (dyspnea)</a:t>
            </a:r>
          </a:p>
          <a:p>
            <a:pPr algn="l" rtl="0">
              <a:buFont typeface="Arial"/>
              <a:buChar char="•"/>
            </a:pPr>
            <a:r>
              <a:rPr lang="en-US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Sudden, heavy sweating (diaphoresis)</a:t>
            </a:r>
          </a:p>
          <a:p>
            <a:pPr algn="l" rtl="0">
              <a:buFont typeface="Arial"/>
              <a:buChar char="•"/>
            </a:pPr>
            <a:r>
              <a:rPr lang="en-US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Lightheadedness, </a:t>
            </a:r>
            <a:r>
              <a:rPr lang="en-US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dizziness</a:t>
            </a:r>
            <a:endParaRPr lang="en-US" dirty="0">
              <a:solidFill>
                <a:srgbClr val="11111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Arial"/>
              <a:buChar char="•"/>
            </a:pPr>
            <a:r>
              <a:rPr lang="en-US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Unusual or unexplained fatigue</a:t>
            </a:r>
            <a:endParaRPr lang="en-US" b="0" i="0" dirty="0">
              <a:solidFill>
                <a:srgbClr val="11111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800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b="1" dirty="0" smtClean="0">
                <a:solidFill>
                  <a:srgbClr val="C00000"/>
                </a:solidFill>
                <a:latin typeface="Times New Roman"/>
                <a:ea typeface="Calibri"/>
                <a:cs typeface="Arial"/>
              </a:rPr>
              <a:t/>
            </a:r>
            <a:br>
              <a:rPr lang="en-US" b="1" dirty="0" smtClean="0">
                <a:solidFill>
                  <a:srgbClr val="C00000"/>
                </a:solidFill>
                <a:latin typeface="Times New Roman"/>
                <a:ea typeface="Calibri"/>
                <a:cs typeface="Arial"/>
              </a:rPr>
            </a:br>
            <a:r>
              <a:rPr lang="en-US" b="1" dirty="0" smtClean="0">
                <a:solidFill>
                  <a:srgbClr val="C00000"/>
                </a:solidFill>
                <a:latin typeface="Times New Roman"/>
                <a:ea typeface="Calibri"/>
                <a:cs typeface="Arial"/>
              </a:rPr>
              <a:t>Unstable </a:t>
            </a:r>
            <a:r>
              <a:rPr lang="en-US" b="1" dirty="0">
                <a:solidFill>
                  <a:srgbClr val="C00000"/>
                </a:solidFill>
                <a:latin typeface="Times New Roman"/>
                <a:ea typeface="Calibri"/>
                <a:cs typeface="Arial"/>
              </a:rPr>
              <a:t>Angina</a:t>
            </a:r>
            <a:r>
              <a:rPr lang="en-US" sz="3600" dirty="0">
                <a:solidFill>
                  <a:srgbClr val="C00000"/>
                </a:solidFill>
                <a:ea typeface="Calibri"/>
                <a:cs typeface="Arial"/>
              </a:rPr>
              <a:t/>
            </a:r>
            <a:br>
              <a:rPr lang="en-US" sz="3600" dirty="0">
                <a:solidFill>
                  <a:srgbClr val="C00000"/>
                </a:solidFill>
                <a:ea typeface="Calibri"/>
                <a:cs typeface="Arial"/>
              </a:rPr>
            </a:b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0">
              <a:lnSpc>
                <a:spcPct val="150000"/>
              </a:lnSpc>
              <a:spcAft>
                <a:spcPts val="1000"/>
              </a:spcAft>
              <a:tabLst>
                <a:tab pos="1724025" algn="l"/>
              </a:tabLst>
            </a:pPr>
            <a:r>
              <a:rPr lang="en-US" dirty="0" smtClean="0">
                <a:latin typeface="Times New Roman"/>
                <a:ea typeface="Calibri"/>
                <a:cs typeface="Arial"/>
              </a:rPr>
              <a:t>Unstable </a:t>
            </a:r>
            <a:r>
              <a:rPr lang="en-US" dirty="0">
                <a:latin typeface="Times New Roman"/>
                <a:ea typeface="Calibri"/>
                <a:cs typeface="Arial"/>
              </a:rPr>
              <a:t>angina is the </a:t>
            </a:r>
            <a:r>
              <a:rPr lang="en-US" b="1" dirty="0">
                <a:solidFill>
                  <a:srgbClr val="C00000"/>
                </a:solidFill>
                <a:latin typeface="Times New Roman"/>
                <a:ea typeface="Calibri"/>
                <a:cs typeface="Arial"/>
              </a:rPr>
              <a:t>sudden</a:t>
            </a:r>
            <a:r>
              <a:rPr lang="en-US" dirty="0">
                <a:solidFill>
                  <a:srgbClr val="C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dirty="0">
                <a:latin typeface="Times New Roman"/>
                <a:ea typeface="Calibri"/>
                <a:cs typeface="Arial"/>
              </a:rPr>
              <a:t>onset of chest pain, pressure, or tightness resulting from insufficient blood flow through coronary arteries.</a:t>
            </a:r>
            <a:endParaRPr lang="en-US" sz="2400" dirty="0">
              <a:ea typeface="Calibri"/>
              <a:cs typeface="Arial"/>
            </a:endParaRP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389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b="1" dirty="0" smtClean="0">
                <a:latin typeface="Times New Roman"/>
                <a:ea typeface="Calibri"/>
                <a:cs typeface="Arial"/>
              </a:rPr>
              <a:t/>
            </a:r>
            <a:br>
              <a:rPr lang="en-US" b="1" dirty="0" smtClean="0">
                <a:latin typeface="Times New Roman"/>
                <a:ea typeface="Calibri"/>
                <a:cs typeface="Arial"/>
              </a:rPr>
            </a:br>
            <a:r>
              <a:rPr lang="en-US" b="1" dirty="0" smtClean="0">
                <a:latin typeface="Times New Roman"/>
                <a:ea typeface="Calibri"/>
                <a:cs typeface="Arial"/>
              </a:rPr>
              <a:t>Pathophysiology</a:t>
            </a:r>
            <a:r>
              <a:rPr lang="en-US" sz="3600" dirty="0">
                <a:ea typeface="Calibri"/>
                <a:cs typeface="Arial"/>
              </a:rPr>
              <a:t/>
            </a:r>
            <a:br>
              <a:rPr lang="en-US" sz="3600" dirty="0">
                <a:ea typeface="Calibri"/>
                <a:cs typeface="Arial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 rtl="0">
              <a:lnSpc>
                <a:spcPct val="150000"/>
              </a:lnSpc>
              <a:spcAft>
                <a:spcPts val="1000"/>
              </a:spcAft>
              <a:tabLst>
                <a:tab pos="1724025" algn="l"/>
              </a:tabLst>
            </a:pPr>
            <a:r>
              <a:rPr lang="en-US" b="1" dirty="0" smtClean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Atherosclerosis</a:t>
            </a:r>
            <a:r>
              <a:rPr lang="en-US" dirty="0" smtClean="0">
                <a:latin typeface="Times New Roman"/>
                <a:ea typeface="Calibri"/>
                <a:cs typeface="Arial"/>
              </a:rPr>
              <a:t> </a:t>
            </a:r>
            <a:r>
              <a:rPr lang="en-US" dirty="0">
                <a:latin typeface="Times New Roman"/>
                <a:ea typeface="Calibri"/>
                <a:cs typeface="Arial"/>
              </a:rPr>
              <a:t>→ </a:t>
            </a:r>
            <a:r>
              <a:rPr lang="en-US" b="1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obstruction</a:t>
            </a:r>
            <a:r>
              <a:rPr lang="en-US" dirty="0">
                <a:latin typeface="Times New Roman"/>
                <a:ea typeface="Calibri"/>
                <a:cs typeface="Arial"/>
              </a:rPr>
              <a:t> of coronary arteries → </a:t>
            </a:r>
            <a:r>
              <a:rPr lang="en-US" b="1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decrease</a:t>
            </a:r>
            <a:r>
              <a:rPr lang="en-US" dirty="0">
                <a:latin typeface="Times New Roman"/>
                <a:ea typeface="Calibri"/>
                <a:cs typeface="Arial"/>
              </a:rPr>
              <a:t> blood flow through coronary arteries → </a:t>
            </a:r>
            <a:r>
              <a:rPr lang="en-US" b="1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decrease</a:t>
            </a:r>
            <a:r>
              <a:rPr lang="en-US" dirty="0">
                <a:latin typeface="Times New Roman"/>
                <a:ea typeface="Calibri"/>
                <a:cs typeface="Arial"/>
              </a:rPr>
              <a:t> oxygen supply to myocardial demand for O2 during exertion or emotional stress → </a:t>
            </a:r>
            <a:r>
              <a:rPr lang="en-US" b="1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angina</a:t>
            </a:r>
            <a:r>
              <a:rPr lang="en-US" dirty="0">
                <a:latin typeface="Times New Roman"/>
                <a:ea typeface="Calibri"/>
                <a:cs typeface="Arial"/>
              </a:rPr>
              <a:t>.</a:t>
            </a:r>
            <a:endParaRPr lang="en-US" sz="2400" dirty="0">
              <a:ea typeface="Calibri"/>
              <a:cs typeface="Arial"/>
            </a:endParaRP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9679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09587"/>
          </a:xfrm>
        </p:spPr>
        <p:txBody>
          <a:bodyPr>
            <a:normAutofit fontScale="90000"/>
          </a:bodyPr>
          <a:lstStyle/>
          <a:p>
            <a:pPr rtl="0"/>
            <a:r>
              <a:rPr lang="en-US" b="1" dirty="0" smtClean="0">
                <a:latin typeface="Times New Roman"/>
                <a:ea typeface="Calibri"/>
                <a:cs typeface="Arial"/>
              </a:rPr>
              <a:t/>
            </a:r>
            <a:br>
              <a:rPr lang="en-US" b="1" dirty="0" smtClean="0">
                <a:latin typeface="Times New Roman"/>
                <a:ea typeface="Calibri"/>
                <a:cs typeface="Arial"/>
              </a:rPr>
            </a:br>
            <a:r>
              <a:rPr lang="en-US" b="1" dirty="0" smtClean="0">
                <a:latin typeface="Times New Roman"/>
                <a:ea typeface="Calibri"/>
                <a:cs typeface="Arial"/>
              </a:rPr>
              <a:t>Clinical </a:t>
            </a:r>
            <a:r>
              <a:rPr lang="en-US" b="1" dirty="0">
                <a:latin typeface="Times New Roman"/>
                <a:ea typeface="Calibri"/>
                <a:cs typeface="Arial"/>
              </a:rPr>
              <a:t>Presentation</a:t>
            </a:r>
            <a:r>
              <a:rPr lang="en-US" sz="3600" dirty="0">
                <a:ea typeface="Calibri"/>
                <a:cs typeface="Arial"/>
              </a:rPr>
              <a:t/>
            </a:r>
            <a:br>
              <a:rPr lang="en-US" sz="3600" dirty="0">
                <a:ea typeface="Calibri"/>
                <a:cs typeface="Arial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 algn="l" rtl="0">
              <a:lnSpc>
                <a:spcPct val="150000"/>
              </a:lnSpc>
              <a:buFont typeface="Symbol"/>
              <a:buChar char=""/>
              <a:tabLst>
                <a:tab pos="1724025" algn="l"/>
              </a:tabLst>
            </a:pPr>
            <a:r>
              <a:rPr lang="en-US" dirty="0" smtClean="0">
                <a:latin typeface="Times New Roman"/>
                <a:ea typeface="Calibri"/>
                <a:cs typeface="Arial"/>
              </a:rPr>
              <a:t>Chest </a:t>
            </a:r>
            <a:r>
              <a:rPr lang="en-US" dirty="0">
                <a:latin typeface="Times New Roman"/>
                <a:ea typeface="Calibri"/>
                <a:cs typeface="Arial"/>
              </a:rPr>
              <a:t>pain manifests as follows: sub sternal pain, tightness, dullness, fullness, heaviness, or pressure</a:t>
            </a:r>
            <a:endParaRPr lang="en-US" sz="2400" dirty="0">
              <a:ea typeface="Calibri"/>
              <a:cs typeface="Arial"/>
            </a:endParaRPr>
          </a:p>
          <a:p>
            <a:pPr lvl="0" algn="l" rtl="0">
              <a:lnSpc>
                <a:spcPct val="150000"/>
              </a:lnSpc>
              <a:buFont typeface="Symbol"/>
              <a:buChar char=""/>
              <a:tabLst>
                <a:tab pos="1724025" algn="l"/>
              </a:tabLst>
            </a:pPr>
            <a:r>
              <a:rPr lang="en-US" dirty="0">
                <a:latin typeface="Times New Roman"/>
                <a:ea typeface="Calibri"/>
                <a:cs typeface="Arial"/>
              </a:rPr>
              <a:t>Dyspnea</a:t>
            </a:r>
            <a:endParaRPr lang="en-US" sz="2400" dirty="0">
              <a:ea typeface="Calibri"/>
              <a:cs typeface="Arial"/>
            </a:endParaRPr>
          </a:p>
          <a:p>
            <a:pPr lvl="0" algn="l" rtl="0">
              <a:lnSpc>
                <a:spcPct val="150000"/>
              </a:lnSpc>
              <a:buFont typeface="Symbol"/>
              <a:buChar char=""/>
              <a:tabLst>
                <a:tab pos="1724025" algn="l"/>
              </a:tabLst>
            </a:pPr>
            <a:r>
              <a:rPr lang="en-US" dirty="0">
                <a:latin typeface="Times New Roman"/>
                <a:ea typeface="Calibri"/>
                <a:cs typeface="Arial"/>
              </a:rPr>
              <a:t>Syncope</a:t>
            </a:r>
            <a:endParaRPr lang="en-US" sz="2400" dirty="0">
              <a:ea typeface="Calibri"/>
              <a:cs typeface="Arial"/>
            </a:endParaRPr>
          </a:p>
          <a:p>
            <a:pPr lvl="0" algn="l" rtl="0">
              <a:lnSpc>
                <a:spcPct val="150000"/>
              </a:lnSpc>
              <a:spcAft>
                <a:spcPts val="1000"/>
              </a:spcAft>
              <a:buFont typeface="Symbol"/>
              <a:buChar char=""/>
              <a:tabLst>
                <a:tab pos="1724025" algn="l"/>
              </a:tabLst>
            </a:pPr>
            <a:r>
              <a:rPr lang="en-US" dirty="0">
                <a:latin typeface="Times New Roman"/>
                <a:ea typeface="Calibri"/>
                <a:cs typeface="Arial"/>
              </a:rPr>
              <a:t>pain radiating to arms, epigastrium, shoulder, neck, or jaw.</a:t>
            </a:r>
            <a:endParaRPr lang="en-US" sz="2400" dirty="0">
              <a:ea typeface="Calibri"/>
              <a:cs typeface="Arial"/>
            </a:endParaRP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0909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b="1" dirty="0" smtClean="0">
                <a:latin typeface="Times New Roman"/>
                <a:ea typeface="Calibri"/>
                <a:cs typeface="Arial"/>
              </a:rPr>
              <a:t/>
            </a:r>
            <a:br>
              <a:rPr lang="en-US" b="1" dirty="0" smtClean="0">
                <a:latin typeface="Times New Roman"/>
                <a:ea typeface="Calibri"/>
                <a:cs typeface="Arial"/>
              </a:rPr>
            </a:br>
            <a:r>
              <a:rPr lang="en-US" b="1" dirty="0" smtClean="0">
                <a:latin typeface="Times New Roman"/>
                <a:ea typeface="Calibri"/>
                <a:cs typeface="Arial"/>
              </a:rPr>
              <a:t>Acute </a:t>
            </a:r>
            <a:r>
              <a:rPr lang="en-US" b="1" dirty="0">
                <a:latin typeface="Times New Roman"/>
                <a:ea typeface="Calibri"/>
                <a:cs typeface="Arial"/>
              </a:rPr>
              <a:t>Myocardial Infarction (AMI)</a:t>
            </a:r>
            <a:r>
              <a:rPr lang="en-US" sz="3600" dirty="0">
                <a:ea typeface="Calibri"/>
                <a:cs typeface="Arial"/>
              </a:rPr>
              <a:t/>
            </a:r>
            <a:br>
              <a:rPr lang="en-US" sz="3600" dirty="0">
                <a:ea typeface="Calibri"/>
                <a:cs typeface="Arial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0">
              <a:lnSpc>
                <a:spcPct val="150000"/>
              </a:lnSpc>
              <a:spcAft>
                <a:spcPts val="1000"/>
              </a:spcAft>
              <a:tabLst>
                <a:tab pos="1724025" algn="l"/>
              </a:tabLst>
            </a:pPr>
            <a:r>
              <a:rPr lang="en-US" b="1" dirty="0" smtClean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AMI</a:t>
            </a:r>
            <a:r>
              <a:rPr lang="en-US" dirty="0" smtClean="0">
                <a:latin typeface="Times New Roman"/>
                <a:ea typeface="Calibri"/>
                <a:cs typeface="Arial"/>
              </a:rPr>
              <a:t> </a:t>
            </a:r>
            <a:r>
              <a:rPr lang="en-US" dirty="0">
                <a:latin typeface="Times New Roman"/>
                <a:ea typeface="Calibri"/>
                <a:cs typeface="Arial"/>
              </a:rPr>
              <a:t>is the acute death of myocardial cells resulting from lack of </a:t>
            </a:r>
            <a:r>
              <a:rPr lang="en-US" dirty="0" smtClean="0">
                <a:latin typeface="Times New Roman"/>
                <a:ea typeface="Calibri"/>
                <a:cs typeface="Arial"/>
              </a:rPr>
              <a:t>oxygenated</a:t>
            </a:r>
            <a:r>
              <a:rPr lang="en-US" sz="2400" dirty="0" smtClean="0">
                <a:ea typeface="Calibri"/>
                <a:cs typeface="Arial"/>
              </a:rPr>
              <a:t> </a:t>
            </a:r>
            <a:r>
              <a:rPr lang="en-US" dirty="0" smtClean="0">
                <a:latin typeface="Times New Roman"/>
                <a:ea typeface="Calibri"/>
                <a:cs typeface="Arial"/>
              </a:rPr>
              <a:t>blood </a:t>
            </a:r>
            <a:r>
              <a:rPr lang="en-US" dirty="0">
                <a:latin typeface="Times New Roman"/>
                <a:ea typeface="Calibri"/>
                <a:cs typeface="Arial"/>
              </a:rPr>
              <a:t>flow in the coronary arteries</a:t>
            </a:r>
            <a:r>
              <a:rPr lang="en-US" dirty="0" smtClean="0">
                <a:latin typeface="Times New Roman"/>
                <a:ea typeface="Calibri"/>
                <a:cs typeface="Arial"/>
              </a:rPr>
              <a:t>.</a:t>
            </a:r>
          </a:p>
          <a:p>
            <a:pPr algn="just" rtl="0">
              <a:lnSpc>
                <a:spcPct val="150000"/>
              </a:lnSpc>
              <a:spcAft>
                <a:spcPts val="1000"/>
              </a:spcAft>
              <a:buFont typeface="Wingdings" pitchFamily="2" charset="2"/>
              <a:buChar char="Ø"/>
              <a:tabLst>
                <a:tab pos="1724025" algn="l"/>
              </a:tabLst>
            </a:pPr>
            <a:r>
              <a:rPr lang="en-US" dirty="0" smtClean="0">
                <a:latin typeface="Times New Roman"/>
                <a:ea typeface="Calibri"/>
                <a:cs typeface="Arial"/>
              </a:rPr>
              <a:t> </a:t>
            </a:r>
            <a:r>
              <a:rPr lang="en-US" dirty="0">
                <a:latin typeface="Times New Roman"/>
                <a:ea typeface="Calibri"/>
                <a:cs typeface="Arial"/>
              </a:rPr>
              <a:t>It is also known as </a:t>
            </a:r>
            <a:r>
              <a:rPr lang="en-US" b="1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a heart attack</a:t>
            </a:r>
            <a:r>
              <a:rPr lang="en-US" dirty="0">
                <a:latin typeface="Times New Roman"/>
                <a:ea typeface="Calibri"/>
                <a:cs typeface="Arial"/>
              </a:rPr>
              <a:t>.</a:t>
            </a:r>
            <a:endParaRPr lang="en-US" sz="2400" dirty="0">
              <a:ea typeface="Calibri"/>
              <a:cs typeface="Arial"/>
            </a:endParaRPr>
          </a:p>
          <a:p>
            <a:pPr algn="just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2281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09587"/>
          </a:xfrm>
        </p:spPr>
        <p:txBody>
          <a:bodyPr>
            <a:normAutofit fontScale="90000"/>
          </a:bodyPr>
          <a:lstStyle/>
          <a:p>
            <a:pPr rtl="0"/>
            <a:r>
              <a:rPr lang="en-US" b="1" dirty="0" smtClean="0">
                <a:latin typeface="Times New Roman"/>
                <a:ea typeface="Calibri"/>
                <a:cs typeface="Arial"/>
              </a:rPr>
              <a:t/>
            </a:r>
            <a:br>
              <a:rPr lang="en-US" b="1" dirty="0" smtClean="0">
                <a:latin typeface="Times New Roman"/>
                <a:ea typeface="Calibri"/>
                <a:cs typeface="Arial"/>
              </a:rPr>
            </a:br>
            <a:r>
              <a:rPr lang="en-US" b="1" dirty="0" smtClean="0">
                <a:latin typeface="Times New Roman"/>
                <a:ea typeface="Calibri"/>
                <a:cs typeface="Arial"/>
              </a:rPr>
              <a:t>pathophysiology</a:t>
            </a:r>
            <a:r>
              <a:rPr lang="en-US" sz="3600" dirty="0">
                <a:ea typeface="Calibri"/>
                <a:cs typeface="Arial"/>
              </a:rPr>
              <a:t/>
            </a:r>
            <a:br>
              <a:rPr lang="en-US" sz="3600" dirty="0">
                <a:ea typeface="Calibri"/>
                <a:cs typeface="Arial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 rtl="0">
              <a:lnSpc>
                <a:spcPct val="150000"/>
              </a:lnSpc>
              <a:spcAft>
                <a:spcPts val="1000"/>
              </a:spcAft>
              <a:tabLst>
                <a:tab pos="1724025" algn="l"/>
              </a:tabLst>
            </a:pPr>
            <a:r>
              <a:rPr lang="en-US" b="1" dirty="0" smtClean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Injury</a:t>
            </a:r>
            <a:r>
              <a:rPr lang="en-US" dirty="0" smtClean="0">
                <a:latin typeface="Times New Roman"/>
                <a:ea typeface="Calibri"/>
                <a:cs typeface="Arial"/>
              </a:rPr>
              <a:t> </a:t>
            </a:r>
            <a:r>
              <a:rPr lang="en-US" dirty="0">
                <a:latin typeface="Times New Roman"/>
                <a:ea typeface="Calibri"/>
                <a:cs typeface="Arial"/>
              </a:rPr>
              <a:t>to the artery’s endothelium → </a:t>
            </a:r>
            <a:r>
              <a:rPr lang="en-US" b="1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increases</a:t>
            </a:r>
            <a:r>
              <a:rPr lang="en-US" dirty="0">
                <a:latin typeface="Times New Roman"/>
                <a:ea typeface="Calibri"/>
                <a:cs typeface="Arial"/>
              </a:rPr>
              <a:t> platelet adhesion → </a:t>
            </a:r>
            <a:r>
              <a:rPr lang="en-US" b="1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inflammatory</a:t>
            </a:r>
            <a:r>
              <a:rPr lang="en-US" dirty="0">
                <a:latin typeface="Times New Roman"/>
                <a:ea typeface="Calibri"/>
                <a:cs typeface="Arial"/>
              </a:rPr>
              <a:t> response causing </a:t>
            </a:r>
            <a:r>
              <a:rPr lang="en-US" b="1" dirty="0">
                <a:latin typeface="Times New Roman"/>
                <a:ea typeface="Calibri"/>
                <a:cs typeface="Arial"/>
              </a:rPr>
              <a:t>monocytes</a:t>
            </a:r>
            <a:r>
              <a:rPr lang="en-US" dirty="0">
                <a:latin typeface="Times New Roman"/>
                <a:ea typeface="Calibri"/>
                <a:cs typeface="Arial"/>
              </a:rPr>
              <a:t> and </a:t>
            </a:r>
            <a:r>
              <a:rPr lang="en-US" b="1" dirty="0">
                <a:latin typeface="Times New Roman"/>
                <a:ea typeface="Calibri"/>
                <a:cs typeface="Arial"/>
              </a:rPr>
              <a:t>T lymphocytes </a:t>
            </a:r>
            <a:r>
              <a:rPr lang="en-US" dirty="0">
                <a:latin typeface="Times New Roman"/>
                <a:ea typeface="Calibri"/>
                <a:cs typeface="Arial"/>
              </a:rPr>
              <a:t>to migrate in the intima →</a:t>
            </a:r>
            <a:r>
              <a:rPr lang="en-US" b="1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rupture </a:t>
            </a:r>
            <a:r>
              <a:rPr lang="en-US" dirty="0">
                <a:latin typeface="Times New Roman"/>
                <a:ea typeface="Calibri"/>
                <a:cs typeface="Arial"/>
              </a:rPr>
              <a:t>triggers </a:t>
            </a:r>
            <a:r>
              <a:rPr lang="en-US" u="sng" dirty="0">
                <a:latin typeface="Times New Roman"/>
                <a:ea typeface="Calibri"/>
                <a:cs typeface="Arial"/>
              </a:rPr>
              <a:t>thrombus formation </a:t>
            </a:r>
            <a:r>
              <a:rPr lang="en-US" dirty="0">
                <a:latin typeface="Times New Roman"/>
                <a:ea typeface="Calibri"/>
                <a:cs typeface="Arial"/>
              </a:rPr>
              <a:t>and </a:t>
            </a:r>
            <a:r>
              <a:rPr lang="en-US" u="sng" dirty="0">
                <a:latin typeface="Times New Roman"/>
                <a:ea typeface="Calibri"/>
                <a:cs typeface="Arial"/>
              </a:rPr>
              <a:t>vasoconstriction</a:t>
            </a:r>
            <a:r>
              <a:rPr lang="en-US" dirty="0">
                <a:latin typeface="Times New Roman"/>
                <a:ea typeface="Calibri"/>
                <a:cs typeface="Arial"/>
              </a:rPr>
              <a:t> → </a:t>
            </a:r>
            <a:r>
              <a:rPr lang="en-US" b="1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result:</a:t>
            </a:r>
            <a:r>
              <a:rPr lang="en-US" dirty="0">
                <a:latin typeface="Times New Roman"/>
                <a:ea typeface="Calibri"/>
                <a:cs typeface="Arial"/>
              </a:rPr>
              <a:t> thrombus with narrowing artery. </a:t>
            </a:r>
            <a:endParaRPr lang="en-US" dirty="0" smtClean="0">
              <a:latin typeface="Times New Roman"/>
              <a:ea typeface="Calibri"/>
              <a:cs typeface="Arial"/>
            </a:endParaRPr>
          </a:p>
          <a:p>
            <a:pPr algn="just" rtl="0">
              <a:lnSpc>
                <a:spcPct val="150000"/>
              </a:lnSpc>
              <a:spcAft>
                <a:spcPts val="1000"/>
              </a:spcAft>
              <a:buFont typeface="Wingdings" pitchFamily="2" charset="2"/>
              <a:buChar char="Ø"/>
              <a:tabLst>
                <a:tab pos="1724025" algn="l"/>
              </a:tabLst>
            </a:pPr>
            <a:r>
              <a:rPr lang="en-US" dirty="0" smtClean="0">
                <a:latin typeface="Times New Roman"/>
                <a:ea typeface="Calibri"/>
                <a:cs typeface="Arial"/>
              </a:rPr>
              <a:t>If </a:t>
            </a:r>
            <a:r>
              <a:rPr lang="en-US" dirty="0">
                <a:latin typeface="Times New Roman"/>
                <a:ea typeface="Calibri"/>
                <a:cs typeface="Arial"/>
              </a:rPr>
              <a:t>occlusion lasts more than </a:t>
            </a:r>
            <a:r>
              <a:rPr lang="en-US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20 min</a:t>
            </a:r>
            <a:r>
              <a:rPr lang="en-US" dirty="0">
                <a:latin typeface="Times New Roman"/>
                <a:ea typeface="Calibri"/>
                <a:cs typeface="Arial"/>
              </a:rPr>
              <a:t>, can lead to </a:t>
            </a:r>
            <a:r>
              <a:rPr lang="en-US" b="1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AMI</a:t>
            </a:r>
            <a:r>
              <a:rPr lang="en-US" dirty="0">
                <a:latin typeface="Times New Roman"/>
                <a:ea typeface="Calibri"/>
                <a:cs typeface="Arial"/>
              </a:rPr>
              <a:t>.</a:t>
            </a:r>
            <a:endParaRPr lang="en-US" sz="2400" dirty="0">
              <a:ea typeface="Calibri"/>
              <a:cs typeface="Arial"/>
            </a:endParaRPr>
          </a:p>
          <a:p>
            <a:pPr algn="just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0863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23479"/>
            <a:ext cx="8229600" cy="504055"/>
          </a:xfrm>
        </p:spPr>
        <p:txBody>
          <a:bodyPr>
            <a:normAutofit fontScale="90000"/>
          </a:bodyPr>
          <a:lstStyle/>
          <a:p>
            <a:pPr rtl="0"/>
            <a:r>
              <a:rPr lang="en-US" b="1" dirty="0" smtClean="0">
                <a:latin typeface="Times New Roman"/>
                <a:ea typeface="Calibri"/>
                <a:cs typeface="Arial"/>
              </a:rPr>
              <a:t/>
            </a:r>
            <a:br>
              <a:rPr lang="en-US" b="1" dirty="0" smtClean="0">
                <a:latin typeface="Times New Roman"/>
                <a:ea typeface="Calibri"/>
                <a:cs typeface="Arial"/>
              </a:rPr>
            </a:br>
            <a:r>
              <a:rPr lang="en-US" b="1" dirty="0" smtClean="0">
                <a:latin typeface="Times New Roman"/>
                <a:ea typeface="Calibri"/>
                <a:cs typeface="Arial"/>
              </a:rPr>
              <a:t>Clinical </a:t>
            </a:r>
            <a:r>
              <a:rPr lang="en-US" b="1" dirty="0">
                <a:latin typeface="Times New Roman"/>
                <a:ea typeface="Calibri"/>
                <a:cs typeface="Arial"/>
              </a:rPr>
              <a:t>manifestation</a:t>
            </a:r>
            <a:r>
              <a:rPr lang="en-US" sz="3600" dirty="0">
                <a:ea typeface="Calibri"/>
                <a:cs typeface="Arial"/>
              </a:rPr>
              <a:t/>
            </a:r>
            <a:br>
              <a:rPr lang="en-US" sz="3600" dirty="0">
                <a:ea typeface="Calibri"/>
                <a:cs typeface="Arial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627534"/>
            <a:ext cx="8640960" cy="4392488"/>
          </a:xfrm>
        </p:spPr>
        <p:txBody>
          <a:bodyPr>
            <a:noAutofit/>
          </a:bodyPr>
          <a:lstStyle/>
          <a:p>
            <a:pPr algn="just" rtl="0">
              <a:lnSpc>
                <a:spcPct val="150000"/>
              </a:lnSpc>
              <a:spcAft>
                <a:spcPts val="1000"/>
              </a:spcAft>
              <a:tabLst>
                <a:tab pos="1724025" algn="l"/>
              </a:tabLst>
            </a:pPr>
            <a:r>
              <a:rPr lang="en-US" sz="2400" b="1" dirty="0" smtClean="0">
                <a:latin typeface="Times New Roman"/>
                <a:ea typeface="Calibri"/>
                <a:cs typeface="Arial"/>
              </a:rPr>
              <a:t>AMI</a:t>
            </a:r>
            <a:r>
              <a:rPr lang="en-US" sz="2400" dirty="0" smtClean="0">
                <a:latin typeface="Times New Roman"/>
                <a:ea typeface="Calibri"/>
                <a:cs typeface="Arial"/>
              </a:rPr>
              <a:t>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manifests with 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chest pain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or discomfort lasting 20 min or longer. Pain can be described as pressure, tightness, heaviness, burning, or a squeezing or crushing sensation, located typically in the central chest or epigastrium; it may radiate to the arms, shoulders, neck, jaw, or back.</a:t>
            </a:r>
            <a:endParaRPr lang="en-US" sz="1800" dirty="0">
              <a:ea typeface="Calibri"/>
              <a:cs typeface="Arial"/>
            </a:endParaRPr>
          </a:p>
          <a:p>
            <a:pPr algn="l" rtl="0">
              <a:lnSpc>
                <a:spcPct val="150000"/>
              </a:lnSpc>
              <a:spcAft>
                <a:spcPts val="1000"/>
              </a:spcAft>
              <a:tabLst>
                <a:tab pos="1724025" algn="l"/>
              </a:tabLst>
            </a:pPr>
            <a:r>
              <a:rPr lang="en-US" sz="2400" dirty="0">
                <a:latin typeface="Times New Roman"/>
                <a:ea typeface="Calibri"/>
                <a:cs typeface="Arial"/>
              </a:rPr>
              <a:t>Discomfort may be accompanied by weakness, dyspnea, diaphoresis, or anxiety; not relieved by 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NTG</a:t>
            </a:r>
            <a:r>
              <a:rPr lang="en-US" sz="2400" dirty="0">
                <a:latin typeface="Times New Roman"/>
                <a:ea typeface="Calibri"/>
                <a:cs typeface="Arial"/>
              </a:rPr>
              <a:t>.</a:t>
            </a:r>
            <a:endParaRPr lang="en-US" sz="1800" dirty="0">
              <a:ea typeface="Calibri"/>
              <a:cs typeface="Arial"/>
            </a:endParaRPr>
          </a:p>
          <a:p>
            <a:pPr algn="l" rtl="0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605631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Diagnosis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9582"/>
            <a:ext cx="8229600" cy="3816424"/>
          </a:xfrm>
        </p:spPr>
        <p:txBody>
          <a:bodyPr>
            <a:normAutofit fontScale="92500" lnSpcReduction="10000"/>
          </a:bodyPr>
          <a:lstStyle/>
          <a:p>
            <a:pPr marL="0" indent="0" algn="l" rtl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History collection 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Physical examination 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Cardiac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enzymes( cardiac biomarkers)</a:t>
            </a:r>
          </a:p>
          <a:p>
            <a:pPr marL="0" indent="0" algn="l" rtl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Electrocardiograms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Echocardiograms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Stress Tests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•Angiography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040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OUTLINE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l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Coronary artery disease</a:t>
            </a:r>
          </a:p>
          <a:p>
            <a:pPr algn="l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Acute coronary syndrome</a:t>
            </a:r>
          </a:p>
          <a:p>
            <a:pPr algn="l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Risk factor</a:t>
            </a:r>
          </a:p>
          <a:p>
            <a:pPr algn="l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Pathophysiology</a:t>
            </a:r>
          </a:p>
          <a:p>
            <a:pPr algn="l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Clinical presentation</a:t>
            </a:r>
          </a:p>
          <a:p>
            <a:pPr algn="l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Diagnosis</a:t>
            </a:r>
          </a:p>
          <a:p>
            <a:pPr algn="l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Management</a:t>
            </a:r>
          </a:p>
          <a:p>
            <a:pPr algn="l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Nursing diagnosis</a:t>
            </a:r>
          </a:p>
          <a:p>
            <a:pPr algn="l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Lifestyle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and remedies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home</a:t>
            </a:r>
          </a:p>
          <a:p>
            <a:pPr algn="l" rtl="0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0371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9356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Cardiac biomarkers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459280"/>
              </p:ext>
            </p:extLst>
          </p:nvPr>
        </p:nvGraphicFramePr>
        <p:xfrm>
          <a:off x="5004048" y="1203598"/>
          <a:ext cx="3888432" cy="3532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0042"/>
                <a:gridCol w="1524219"/>
                <a:gridCol w="1184171"/>
              </a:tblGrid>
              <a:tr h="432048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enzymes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hours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days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CK </a:t>
                      </a:r>
                      <a:r>
                        <a:rPr lang="en-US" sz="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MB</a:t>
                      </a:r>
                      <a:endParaRPr lang="en-US" sz="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4-6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2-4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666995"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TROPONIN </a:t>
                      </a:r>
                      <a:r>
                        <a:rPr lang="en-US" sz="1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IT</a:t>
                      </a:r>
                      <a:endParaRPr lang="en-US" sz="1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4-6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7-10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666995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MYOGLOBIN</a:t>
                      </a:r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2-4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2-4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666995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LDH</a:t>
                      </a:r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12-24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7-12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666995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AST</a:t>
                      </a:r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6-8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4-6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1043608" y="3939902"/>
            <a:ext cx="36004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043608" y="1059582"/>
            <a:ext cx="0" cy="28803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Flowchart: Alternate Process 13"/>
          <p:cNvSpPr/>
          <p:nvPr/>
        </p:nvSpPr>
        <p:spPr>
          <a:xfrm>
            <a:off x="179512" y="2283718"/>
            <a:ext cx="792088" cy="432048"/>
          </a:xfrm>
          <a:prstGeom prst="flowChartAlternate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enzyme</a:t>
            </a:r>
            <a:endParaRPr lang="en-US" sz="1400" dirty="0"/>
          </a:p>
        </p:txBody>
      </p:sp>
      <p:sp>
        <p:nvSpPr>
          <p:cNvPr id="15" name="Flowchart: Alternate Process 14"/>
          <p:cNvSpPr/>
          <p:nvPr/>
        </p:nvSpPr>
        <p:spPr>
          <a:xfrm>
            <a:off x="1259632" y="4155926"/>
            <a:ext cx="648072" cy="360040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hours</a:t>
            </a:r>
            <a:endParaRPr lang="en-US" sz="1400" dirty="0"/>
          </a:p>
        </p:txBody>
      </p:sp>
      <p:sp>
        <p:nvSpPr>
          <p:cNvPr id="16" name="Flowchart: Alternate Process 15"/>
          <p:cNvSpPr/>
          <p:nvPr/>
        </p:nvSpPr>
        <p:spPr>
          <a:xfrm>
            <a:off x="3563888" y="4155926"/>
            <a:ext cx="648072" cy="360040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8563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800" b="1" u="sng" dirty="0" smtClean="0">
                <a:latin typeface="Times New Roman"/>
                <a:ea typeface="Calibri"/>
              </a:rPr>
              <a:t>Electrocardiograms</a:t>
            </a:r>
            <a:r>
              <a:rPr lang="en-US" sz="2800" b="1" dirty="0" smtClean="0">
                <a:latin typeface="Times New Roman"/>
                <a:ea typeface="Calibri"/>
              </a:rPr>
              <a:t> </a:t>
            </a:r>
            <a:r>
              <a:rPr lang="en-US" sz="2800" b="1" dirty="0">
                <a:latin typeface="Times New Roman"/>
                <a:ea typeface="Calibri"/>
              </a:rPr>
              <a:t>(ECGS or EKGS) </a:t>
            </a:r>
            <a:endParaRPr lang="ar-IQ" sz="2800" b="1" dirty="0" smtClean="0">
              <a:latin typeface="Times New Roman"/>
              <a:ea typeface="Calibri"/>
            </a:endParaRPr>
          </a:p>
          <a:p>
            <a:pPr marL="0" indent="0" algn="l" rtl="0">
              <a:buNone/>
            </a:pPr>
            <a:r>
              <a:rPr lang="en-US" sz="2800" dirty="0" smtClean="0">
                <a:latin typeface="Times New Roman"/>
                <a:ea typeface="Calibri"/>
              </a:rPr>
              <a:t>Provide </a:t>
            </a:r>
            <a:r>
              <a:rPr lang="en-US" sz="2800" dirty="0">
                <a:latin typeface="Times New Roman"/>
                <a:ea typeface="Calibri"/>
              </a:rPr>
              <a:t>a record of the heart's electrical activity. </a:t>
            </a:r>
            <a:endParaRPr lang="ar-IQ" sz="2800" dirty="0" smtClean="0">
              <a:latin typeface="Times New Roman"/>
              <a:ea typeface="Calibri"/>
            </a:endParaRPr>
          </a:p>
          <a:p>
            <a:pPr marL="0" indent="0" algn="l" rtl="0">
              <a:buNone/>
            </a:pPr>
            <a:r>
              <a:rPr lang="en-US" sz="2800" b="1" u="sng" dirty="0" smtClean="0">
                <a:latin typeface="Times New Roman"/>
                <a:ea typeface="Calibri"/>
              </a:rPr>
              <a:t>Echocardiograms</a:t>
            </a:r>
            <a:endParaRPr lang="ar-IQ" sz="2800" b="1" u="sng" dirty="0" smtClean="0">
              <a:latin typeface="Times New Roman"/>
              <a:ea typeface="Calibri"/>
            </a:endParaRPr>
          </a:p>
          <a:p>
            <a:pPr marL="0" indent="0" algn="l" rtl="0">
              <a:buNone/>
            </a:pPr>
            <a:r>
              <a:rPr lang="en-US" sz="2800" dirty="0" smtClean="0">
                <a:latin typeface="Times New Roman"/>
                <a:ea typeface="Calibri"/>
              </a:rPr>
              <a:t> </a:t>
            </a:r>
            <a:r>
              <a:rPr lang="en-US" sz="2800" dirty="0">
                <a:latin typeface="Times New Roman"/>
                <a:ea typeface="Calibri"/>
              </a:rPr>
              <a:t>It is may be ordered if doctor suspects a problem with the heart muscle or one of the valves that channel blood through the heart.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007911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ECG 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7574"/>
            <a:ext cx="7272808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572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784976" cy="2643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15767"/>
            <a:ext cx="9144000" cy="2427734"/>
          </a:xfrm>
          <a:prstGeom prst="rect">
            <a:avLst/>
          </a:prstGeom>
          <a:noFill/>
          <a:ln w="9525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877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478"/>
            <a:ext cx="5076056" cy="5020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0"/>
            <a:ext cx="4427984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773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 rtl="0">
              <a:buNone/>
            </a:pPr>
            <a:r>
              <a:rPr lang="en-US" b="1" u="sng" dirty="0" smtClean="0">
                <a:latin typeface="Times New Roman"/>
                <a:ea typeface="Calibri"/>
              </a:rPr>
              <a:t>Stress tests</a:t>
            </a:r>
            <a:endParaRPr lang="ar-IQ" b="1" u="sng" dirty="0" smtClean="0">
              <a:latin typeface="Times New Roman"/>
              <a:ea typeface="Calibri"/>
            </a:endParaRPr>
          </a:p>
          <a:p>
            <a:pPr marL="0" indent="0" algn="just" rtl="0">
              <a:buNone/>
            </a:pPr>
            <a:r>
              <a:rPr lang="en-US" sz="2800" dirty="0" smtClean="0">
                <a:latin typeface="Times New Roman"/>
                <a:ea typeface="Calibri"/>
              </a:rPr>
              <a:t>They </a:t>
            </a:r>
            <a:r>
              <a:rPr lang="en-US" sz="2800" dirty="0">
                <a:latin typeface="Times New Roman"/>
                <a:ea typeface="Calibri"/>
              </a:rPr>
              <a:t>are used to show how the heart reacts to physical exertion. Exercise stress tests are usually performed on a treadmill or exercise bicycle</a:t>
            </a:r>
            <a:r>
              <a:rPr lang="en-US" sz="2800" dirty="0" smtClean="0">
                <a:latin typeface="Times New Roman"/>
                <a:ea typeface="Calibri"/>
              </a:rPr>
              <a:t>.</a:t>
            </a:r>
            <a:endParaRPr lang="ar-IQ" sz="2800" dirty="0" smtClean="0">
              <a:latin typeface="Times New Roman"/>
              <a:ea typeface="Calibri"/>
            </a:endParaRPr>
          </a:p>
          <a:p>
            <a:pPr marL="0" indent="0" algn="just" rtl="0">
              <a:buNone/>
            </a:pPr>
            <a:r>
              <a:rPr lang="en-US" sz="2800" b="1" u="sng" dirty="0" smtClean="0">
                <a:latin typeface="Times New Roman"/>
                <a:ea typeface="Calibri"/>
              </a:rPr>
              <a:t>Angiography </a:t>
            </a:r>
            <a:endParaRPr lang="ar-IQ" sz="2800" b="1" u="sng" dirty="0" smtClean="0">
              <a:latin typeface="Times New Roman"/>
              <a:ea typeface="Calibri"/>
            </a:endParaRPr>
          </a:p>
          <a:p>
            <a:pPr marL="0" indent="0" algn="just" rtl="0">
              <a:buNone/>
            </a:pPr>
            <a:r>
              <a:rPr lang="en-US" sz="2800" dirty="0" smtClean="0">
                <a:latin typeface="Times New Roman"/>
                <a:ea typeface="Calibri"/>
              </a:rPr>
              <a:t>•</a:t>
            </a:r>
            <a:r>
              <a:rPr lang="en-US" sz="2800" dirty="0">
                <a:latin typeface="Times New Roman"/>
                <a:ea typeface="Calibri"/>
              </a:rPr>
              <a:t>Is the most accurate means by which to examine the coronary arteries </a:t>
            </a:r>
            <a:endParaRPr lang="ar-IQ" sz="2800" dirty="0" smtClean="0">
              <a:latin typeface="Times New Roman"/>
              <a:ea typeface="Calibri"/>
            </a:endParaRPr>
          </a:p>
          <a:p>
            <a:pPr marL="0" indent="0" algn="just" rtl="0">
              <a:buNone/>
            </a:pPr>
            <a:r>
              <a:rPr lang="en-US" sz="2800" dirty="0" smtClean="0">
                <a:latin typeface="Times New Roman"/>
                <a:ea typeface="Calibri"/>
              </a:rPr>
              <a:t>• </a:t>
            </a:r>
            <a:r>
              <a:rPr lang="en-US" sz="2800" dirty="0">
                <a:latin typeface="Times New Roman"/>
                <a:ea typeface="Calibri"/>
              </a:rPr>
              <a:t>It requires a surgical procedure called 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Calibri"/>
              </a:rPr>
              <a:t>cardiac catheterization.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87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IN 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l" rtl="0"/>
            <a:r>
              <a:rPr lang="en-US" dirty="0" smtClean="0"/>
              <a:t>ABC</a:t>
            </a:r>
          </a:p>
          <a:p>
            <a:pPr algn="l" rtl="0"/>
            <a:r>
              <a:rPr lang="en-US" dirty="0" smtClean="0"/>
              <a:t>2 IV LINE CANNULA</a:t>
            </a:r>
          </a:p>
          <a:p>
            <a:pPr algn="l" rtl="0"/>
            <a:r>
              <a:rPr lang="en-US" dirty="0" smtClean="0"/>
              <a:t>Oxygen if decrease oxygen</a:t>
            </a:r>
          </a:p>
          <a:p>
            <a:pPr algn="l" rtl="0"/>
            <a:r>
              <a:rPr lang="en-US" dirty="0" smtClean="0"/>
              <a:t>4 tablet </a:t>
            </a:r>
            <a:r>
              <a:rPr lang="en-US" dirty="0" err="1" smtClean="0"/>
              <a:t>asprin</a:t>
            </a:r>
            <a:r>
              <a:rPr lang="en-US" dirty="0" smtClean="0"/>
              <a:t> 75 and 4 table </a:t>
            </a:r>
            <a:r>
              <a:rPr lang="en-US" dirty="0" err="1" smtClean="0"/>
              <a:t>clopidogrel</a:t>
            </a:r>
            <a:r>
              <a:rPr lang="en-US" dirty="0" smtClean="0"/>
              <a:t> 75 </a:t>
            </a:r>
            <a:r>
              <a:rPr lang="en-US" dirty="0" err="1" smtClean="0"/>
              <a:t>chwable</a:t>
            </a:r>
            <a:endParaRPr lang="en-US" dirty="0" smtClean="0"/>
          </a:p>
          <a:p>
            <a:pPr algn="l" rtl="0"/>
            <a:r>
              <a:rPr lang="en-US" dirty="0" smtClean="0"/>
              <a:t>If  sever pain------ morphine and metoclopramide iv</a:t>
            </a:r>
          </a:p>
          <a:p>
            <a:pPr algn="l" rtl="0"/>
            <a:r>
              <a:rPr lang="en-US" dirty="0" smtClean="0"/>
              <a:t>Nitrate( sublingual)</a:t>
            </a:r>
          </a:p>
          <a:p>
            <a:pPr algn="l" rtl="0"/>
            <a:r>
              <a:rPr lang="en-US" dirty="0" smtClean="0"/>
              <a:t>ECG and cardiac enzyme( </a:t>
            </a:r>
            <a:r>
              <a:rPr lang="en-US" dirty="0" err="1" smtClean="0"/>
              <a:t>troponine</a:t>
            </a:r>
            <a:r>
              <a:rPr lang="en-US" dirty="0" smtClean="0"/>
              <a:t> – </a:t>
            </a:r>
            <a:r>
              <a:rPr lang="en-US" dirty="0" err="1" smtClean="0"/>
              <a:t>CKmB</a:t>
            </a:r>
            <a:r>
              <a:rPr lang="en-US" dirty="0" smtClean="0"/>
              <a:t>)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6763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65571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latin typeface="Times New Roman"/>
                <a:ea typeface="Calibri"/>
              </a:rPr>
              <a:t>Management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71550"/>
            <a:ext cx="8856984" cy="4176464"/>
          </a:xfrm>
        </p:spPr>
        <p:txBody>
          <a:bodyPr>
            <a:normAutofit fontScale="47500" lnSpcReduction="20000"/>
          </a:bodyPr>
          <a:lstStyle/>
          <a:p>
            <a:pPr lvl="0" algn="just" rtl="0">
              <a:lnSpc>
                <a:spcPct val="150000"/>
              </a:lnSpc>
              <a:spcAft>
                <a:spcPts val="1000"/>
              </a:spcAft>
              <a:buFont typeface="Wingdings" pitchFamily="2" charset="2"/>
              <a:buChar char="v"/>
              <a:tabLst>
                <a:tab pos="457200" algn="l"/>
                <a:tab pos="1724025" algn="l"/>
              </a:tabLst>
            </a:pPr>
            <a:r>
              <a:rPr lang="en-US" sz="4200" b="1" u="sng" dirty="0">
                <a:latin typeface="Times New Roman"/>
                <a:ea typeface="Calibri"/>
                <a:cs typeface="Arial"/>
              </a:rPr>
              <a:t>Medications</a:t>
            </a:r>
          </a:p>
          <a:p>
            <a:pPr algn="just" rtl="0">
              <a:lnSpc>
                <a:spcPct val="150000"/>
              </a:lnSpc>
              <a:spcAft>
                <a:spcPts val="1000"/>
              </a:spcAft>
              <a:tabLst>
                <a:tab pos="457200" algn="l"/>
                <a:tab pos="1724025" algn="l"/>
              </a:tabLst>
            </a:pPr>
            <a:r>
              <a:rPr lang="en-US" dirty="0" smtClean="0">
                <a:latin typeface="Times New Roman"/>
                <a:ea typeface="Calibri"/>
                <a:cs typeface="Arial"/>
              </a:rPr>
              <a:t> </a:t>
            </a:r>
            <a:r>
              <a:rPr lang="en-US" sz="3800" b="1" dirty="0" err="1">
                <a:latin typeface="Times New Roman"/>
                <a:ea typeface="Calibri"/>
                <a:cs typeface="Times New Roman"/>
                <a:sym typeface="Symbol"/>
              </a:rPr>
              <a:t>Thrombolytics</a:t>
            </a:r>
            <a:r>
              <a:rPr lang="en-US" sz="3800" dirty="0">
                <a:latin typeface="Times New Roman"/>
                <a:ea typeface="Calibri"/>
                <a:cs typeface="Times New Roman"/>
                <a:sym typeface="Symbol"/>
              </a:rPr>
              <a:t> (clot busters) help dissolve a blood clot that's blocking an artery.</a:t>
            </a:r>
          </a:p>
          <a:p>
            <a:pPr algn="just" rtl="0">
              <a:lnSpc>
                <a:spcPct val="150000"/>
              </a:lnSpc>
              <a:spcAft>
                <a:spcPts val="1000"/>
              </a:spcAft>
              <a:tabLst>
                <a:tab pos="457200" algn="l"/>
                <a:tab pos="1724025" algn="l"/>
              </a:tabLst>
            </a:pPr>
            <a:r>
              <a:rPr lang="en-US" sz="3800" b="1" dirty="0">
                <a:latin typeface="Times New Roman"/>
                <a:ea typeface="Calibri"/>
                <a:cs typeface="Times New Roman"/>
                <a:sym typeface="Symbol"/>
              </a:rPr>
              <a:t>Nitroglycerin</a:t>
            </a:r>
            <a:r>
              <a:rPr lang="en-US" sz="3800" dirty="0">
                <a:latin typeface="Times New Roman"/>
                <a:ea typeface="Calibri"/>
                <a:cs typeface="Times New Roman"/>
                <a:sym typeface="Symbol"/>
              </a:rPr>
              <a:t> improves blood flow by temporarily widening blood vessels.</a:t>
            </a:r>
          </a:p>
          <a:p>
            <a:pPr algn="just" rtl="0">
              <a:lnSpc>
                <a:spcPct val="150000"/>
              </a:lnSpc>
              <a:spcAft>
                <a:spcPts val="1000"/>
              </a:spcAft>
              <a:tabLst>
                <a:tab pos="457200" algn="l"/>
                <a:tab pos="1724025" algn="l"/>
              </a:tabLst>
            </a:pPr>
            <a:r>
              <a:rPr lang="en-US" sz="3800" b="1" dirty="0">
                <a:latin typeface="Times New Roman"/>
                <a:ea typeface="Calibri"/>
                <a:cs typeface="Times New Roman"/>
                <a:sym typeface="Symbol"/>
              </a:rPr>
              <a:t>Antiplatelet</a:t>
            </a:r>
            <a:r>
              <a:rPr lang="en-US" sz="3800" dirty="0">
                <a:latin typeface="Times New Roman"/>
                <a:ea typeface="Calibri"/>
                <a:cs typeface="Times New Roman"/>
                <a:sym typeface="Symbol"/>
              </a:rPr>
              <a:t> drugs help prevent blood clots from forming and include </a:t>
            </a:r>
            <a:r>
              <a:rPr lang="en-US" sz="3800" b="1" dirty="0">
                <a:latin typeface="Times New Roman"/>
                <a:ea typeface="Calibri"/>
                <a:cs typeface="Times New Roman"/>
                <a:sym typeface="Symbol"/>
              </a:rPr>
              <a:t>aspirin</a:t>
            </a:r>
            <a:r>
              <a:rPr lang="en-US" sz="3800" dirty="0">
                <a:latin typeface="Times New Roman"/>
                <a:ea typeface="Calibri"/>
                <a:cs typeface="Times New Roman"/>
                <a:sym typeface="Symbol"/>
              </a:rPr>
              <a:t>, </a:t>
            </a:r>
            <a:r>
              <a:rPr lang="en-US" sz="3800" b="1" dirty="0" err="1">
                <a:latin typeface="Times New Roman"/>
                <a:ea typeface="Calibri"/>
                <a:cs typeface="Times New Roman"/>
                <a:sym typeface="Symbol"/>
              </a:rPr>
              <a:t>clopidogrel</a:t>
            </a:r>
            <a:r>
              <a:rPr lang="en-US" sz="3800" dirty="0">
                <a:latin typeface="Times New Roman"/>
                <a:ea typeface="Calibri"/>
                <a:cs typeface="Times New Roman"/>
                <a:sym typeface="Symbol"/>
              </a:rPr>
              <a:t> (Plavix), </a:t>
            </a:r>
            <a:r>
              <a:rPr lang="en-US" sz="3800" dirty="0" smtClean="0">
                <a:latin typeface="Times New Roman"/>
                <a:ea typeface="Calibri"/>
                <a:cs typeface="Times New Roman"/>
                <a:sym typeface="Symbol"/>
              </a:rPr>
              <a:t>and </a:t>
            </a:r>
            <a:r>
              <a:rPr lang="en-US" sz="3800" dirty="0">
                <a:latin typeface="Times New Roman"/>
                <a:ea typeface="Calibri"/>
                <a:cs typeface="Times New Roman"/>
                <a:sym typeface="Symbol"/>
              </a:rPr>
              <a:t>others.</a:t>
            </a:r>
          </a:p>
          <a:p>
            <a:pPr algn="just" rtl="0">
              <a:lnSpc>
                <a:spcPct val="150000"/>
              </a:lnSpc>
              <a:spcAft>
                <a:spcPts val="1000"/>
              </a:spcAft>
              <a:tabLst>
                <a:tab pos="457200" algn="l"/>
                <a:tab pos="1724025" algn="l"/>
              </a:tabLst>
            </a:pPr>
            <a:r>
              <a:rPr lang="en-US" sz="3800" b="1" dirty="0">
                <a:latin typeface="Times New Roman"/>
                <a:ea typeface="Calibri"/>
                <a:cs typeface="Times New Roman"/>
                <a:sym typeface="Symbol"/>
              </a:rPr>
              <a:t>Beta blockers </a:t>
            </a:r>
            <a:r>
              <a:rPr lang="en-US" sz="3800" dirty="0">
                <a:latin typeface="Times New Roman"/>
                <a:ea typeface="Calibri"/>
                <a:cs typeface="Times New Roman"/>
                <a:sym typeface="Symbol"/>
              </a:rPr>
              <a:t>help relax </a:t>
            </a:r>
            <a:r>
              <a:rPr lang="en-US" sz="3800" dirty="0" smtClean="0">
                <a:latin typeface="Times New Roman"/>
                <a:ea typeface="Calibri"/>
                <a:cs typeface="Times New Roman"/>
                <a:sym typeface="Symbol"/>
              </a:rPr>
              <a:t>heart </a:t>
            </a:r>
            <a:r>
              <a:rPr lang="en-US" sz="3800" dirty="0">
                <a:latin typeface="Times New Roman"/>
                <a:ea typeface="Calibri"/>
                <a:cs typeface="Times New Roman"/>
                <a:sym typeface="Symbol"/>
              </a:rPr>
              <a:t>muscle and </a:t>
            </a:r>
            <a:r>
              <a:rPr lang="en-US" sz="3800" dirty="0" smtClean="0">
                <a:latin typeface="Times New Roman"/>
                <a:ea typeface="Calibri"/>
                <a:cs typeface="Times New Roman"/>
                <a:sym typeface="Symbol"/>
              </a:rPr>
              <a:t>slow </a:t>
            </a:r>
            <a:r>
              <a:rPr lang="en-US" sz="3800" dirty="0">
                <a:latin typeface="Times New Roman"/>
                <a:ea typeface="Calibri"/>
                <a:cs typeface="Times New Roman"/>
                <a:sym typeface="Symbol"/>
              </a:rPr>
              <a:t>heart rate. They decrease the demand on </a:t>
            </a:r>
            <a:r>
              <a:rPr lang="en-US" sz="3800" dirty="0" smtClean="0">
                <a:latin typeface="Times New Roman"/>
                <a:ea typeface="Calibri"/>
                <a:cs typeface="Times New Roman"/>
                <a:sym typeface="Symbol"/>
              </a:rPr>
              <a:t>heart </a:t>
            </a:r>
            <a:r>
              <a:rPr lang="en-US" sz="3800" dirty="0">
                <a:latin typeface="Times New Roman"/>
                <a:ea typeface="Calibri"/>
                <a:cs typeface="Times New Roman"/>
                <a:sym typeface="Symbol"/>
              </a:rPr>
              <a:t>and lower blood pressure. </a:t>
            </a:r>
            <a:endParaRPr lang="en-US" sz="3800" dirty="0" smtClean="0">
              <a:latin typeface="Times New Roman"/>
              <a:ea typeface="Calibri"/>
              <a:cs typeface="Times New Roman"/>
              <a:sym typeface="Symbol"/>
            </a:endParaRPr>
          </a:p>
          <a:p>
            <a:pPr marL="0" indent="0" algn="just" rtl="0">
              <a:lnSpc>
                <a:spcPct val="150000"/>
              </a:lnSpc>
              <a:spcAft>
                <a:spcPts val="1000"/>
              </a:spcAft>
              <a:buNone/>
              <a:tabLst>
                <a:tab pos="457200" algn="l"/>
                <a:tab pos="1724025" algn="l"/>
              </a:tabLst>
            </a:pPr>
            <a:r>
              <a:rPr lang="en-US" sz="3800" dirty="0" smtClean="0">
                <a:latin typeface="Times New Roman"/>
                <a:ea typeface="Calibri"/>
                <a:cs typeface="Times New Roman"/>
                <a:sym typeface="Symbol"/>
              </a:rPr>
              <a:t>Examples </a:t>
            </a:r>
            <a:r>
              <a:rPr lang="en-US" sz="3800" dirty="0">
                <a:latin typeface="Times New Roman"/>
                <a:ea typeface="Calibri"/>
                <a:cs typeface="Times New Roman"/>
                <a:sym typeface="Symbol"/>
              </a:rPr>
              <a:t>include </a:t>
            </a:r>
            <a:r>
              <a:rPr lang="en-US" sz="3800" b="1" dirty="0" err="1">
                <a:latin typeface="Times New Roman"/>
                <a:ea typeface="Calibri"/>
                <a:cs typeface="Times New Roman"/>
                <a:sym typeface="Symbol"/>
              </a:rPr>
              <a:t>metoprolol</a:t>
            </a:r>
            <a:r>
              <a:rPr lang="en-US" sz="3800" dirty="0">
                <a:latin typeface="Times New Roman"/>
                <a:ea typeface="Calibri"/>
                <a:cs typeface="Times New Roman"/>
                <a:sym typeface="Symbol"/>
              </a:rPr>
              <a:t> (</a:t>
            </a:r>
            <a:r>
              <a:rPr lang="en-US" sz="3800" dirty="0" smtClean="0">
                <a:latin typeface="Times New Roman"/>
                <a:ea typeface="Calibri"/>
                <a:cs typeface="Times New Roman"/>
                <a:sym typeface="Symbol"/>
              </a:rPr>
              <a:t>Lopressor) </a:t>
            </a:r>
            <a:r>
              <a:rPr lang="en-US" sz="3800" dirty="0">
                <a:latin typeface="Times New Roman"/>
                <a:ea typeface="Calibri"/>
                <a:cs typeface="Times New Roman"/>
                <a:sym typeface="Symbol"/>
              </a:rPr>
              <a:t>and </a:t>
            </a:r>
            <a:r>
              <a:rPr lang="en-US" sz="3800" b="1" dirty="0" err="1">
                <a:latin typeface="Times New Roman"/>
                <a:ea typeface="Calibri"/>
                <a:cs typeface="Times New Roman"/>
                <a:sym typeface="Symbol"/>
              </a:rPr>
              <a:t>nadolol</a:t>
            </a:r>
            <a:r>
              <a:rPr lang="en-US" sz="3800" dirty="0">
                <a:latin typeface="Times New Roman"/>
                <a:ea typeface="Calibri"/>
                <a:cs typeface="Times New Roman"/>
                <a:sym typeface="Symbol"/>
              </a:rPr>
              <a:t> (</a:t>
            </a:r>
            <a:r>
              <a:rPr lang="en-US" sz="3800" dirty="0" err="1">
                <a:latin typeface="Times New Roman"/>
                <a:ea typeface="Calibri"/>
                <a:cs typeface="Times New Roman"/>
                <a:sym typeface="Symbol"/>
              </a:rPr>
              <a:t>Corgard</a:t>
            </a:r>
            <a:r>
              <a:rPr lang="en-US" sz="3800" dirty="0" smtClean="0">
                <a:latin typeface="Times New Roman"/>
                <a:ea typeface="Calibri"/>
                <a:cs typeface="Times New Roman"/>
                <a:sym typeface="Symbol"/>
              </a:rPr>
              <a:t>).</a:t>
            </a:r>
            <a:endParaRPr lang="en-US" sz="3800" dirty="0">
              <a:latin typeface="Times New Roman"/>
              <a:ea typeface="Calibri"/>
              <a:cs typeface="Times New Roman"/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134266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555526"/>
            <a:ext cx="8229600" cy="4248472"/>
          </a:xfrm>
        </p:spPr>
        <p:txBody>
          <a:bodyPr>
            <a:noAutofit/>
          </a:bodyPr>
          <a:lstStyle/>
          <a:p>
            <a:pPr algn="just" rtl="0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Angiotensin-converting enzyme (ACE)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inhibitors widen blood vessels and improve blood flow, allowing the heart to work better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rtl="0">
              <a:buFont typeface="Wingdings" pitchFamily="2" charset="2"/>
              <a:buChar char="v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They include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lisinopril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Zestril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and others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 rtl="0"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 rtl="0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Angiotensin receptor blockers (ARBs)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help </a:t>
            </a:r>
            <a:r>
              <a:rPr lang="en-US" sz="2000" u="sng" dirty="0">
                <a:latin typeface="Times New Roman" pitchFamily="18" charset="0"/>
                <a:cs typeface="Times New Roman" pitchFamily="18" charset="0"/>
              </a:rPr>
              <a:t>control blood pressure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and include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irbesartan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(Avapro), losartan 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Cozaar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and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several others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 rtl="0"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 rtl="0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Statins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lower the amount of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cholesterol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moving in the blood and may stabilize plaque deposits, making them less likely to rupture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rtl="0">
              <a:buFont typeface="Wingdings" pitchFamily="2" charset="2"/>
              <a:buChar char="v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Statins include </a:t>
            </a:r>
            <a:r>
              <a:rPr lang="en-US" sz="2000" u="sng" dirty="0">
                <a:latin typeface="Times New Roman" pitchFamily="18" charset="0"/>
                <a:cs typeface="Times New Roman" pitchFamily="18" charset="0"/>
              </a:rPr>
              <a:t>atorvastatin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(Lipitor), </a:t>
            </a:r>
            <a:r>
              <a:rPr lang="en-US" sz="2000" u="sng" dirty="0">
                <a:latin typeface="Times New Roman" pitchFamily="18" charset="0"/>
                <a:cs typeface="Times New Roman" pitchFamily="18" charset="0"/>
              </a:rPr>
              <a:t>simvastatin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Zocor)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and several others.</a:t>
            </a:r>
          </a:p>
          <a:p>
            <a:pPr algn="just" rtl="0"/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84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Surgery </a:t>
            </a:r>
            <a:r>
              <a:rPr lang="en-US" sz="3200" b="1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and other procedures</a:t>
            </a:r>
            <a:br>
              <a:rPr lang="en-US" sz="3200" b="1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7574"/>
            <a:ext cx="8219256" cy="1728192"/>
          </a:xfrm>
        </p:spPr>
        <p:txBody>
          <a:bodyPr>
            <a:normAutofit/>
          </a:bodyPr>
          <a:lstStyle/>
          <a:p>
            <a:pPr algn="l" rtl="0"/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Angioplasty and 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stenting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 this procedure,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inserts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 long, tiny tube (catheter) into the blocked or narrowed part of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artery.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464" y="2266771"/>
            <a:ext cx="4824536" cy="2864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022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Coronary artery disease(CAD) </a:t>
            </a:r>
            <a:endParaRPr lang="en-US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 rtl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narrowing of the coronary arteries that prevents adequate blood supply to the heart muscle is called coronary artery disease.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 rtl="0">
              <a:buFont typeface="Wingdings" pitchFamily="2" charset="2"/>
              <a:buChar char="v"/>
            </a:pP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coronary artery disease is also known as: </a:t>
            </a:r>
          </a:p>
          <a:p>
            <a:pPr marL="0" indent="0" algn="just" rtl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1. atherosclerotic heart disease</a:t>
            </a:r>
          </a:p>
          <a:p>
            <a:pPr marL="0" indent="0" algn="just" rtl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2. coronary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atherosclerosis </a:t>
            </a:r>
          </a:p>
          <a:p>
            <a:pPr marL="0" indent="0" algn="just" rtl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3. coronary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arteriosclerosis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 rtl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4. coronary heart disease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9792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9503"/>
            <a:ext cx="8229600" cy="2376263"/>
          </a:xfrm>
        </p:spPr>
        <p:txBody>
          <a:bodyPr>
            <a:normAutofit/>
          </a:bodyPr>
          <a:lstStyle/>
          <a:p>
            <a:pPr algn="just" rtl="0"/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Coronary bypass 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surgery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With this procedure, a surgeon takes a piece of blood vessel (graft) from another part of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body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and creates a new route for blood that goes around (bypasses) a blocked coronary artery.</a:t>
            </a:r>
          </a:p>
          <a:p>
            <a:pPr algn="just" rtl="0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067" y="2488185"/>
            <a:ext cx="7704856" cy="2643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218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/>
                <a:ea typeface="Calibri"/>
                <a:cs typeface="Arial"/>
              </a:rPr>
              <a:t>Complications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 algn="just" rtl="0">
              <a:lnSpc>
                <a:spcPct val="150000"/>
              </a:lnSpc>
              <a:spcAft>
                <a:spcPts val="1000"/>
              </a:spcAft>
              <a:buNone/>
              <a:tabLst>
                <a:tab pos="457200" algn="l"/>
                <a:tab pos="1724025" algn="l"/>
              </a:tabLst>
            </a:pPr>
            <a:r>
              <a:rPr lang="en-US" dirty="0" smtClean="0">
                <a:latin typeface="Times New Roman"/>
                <a:ea typeface="Calibri"/>
                <a:cs typeface="Times New Roman"/>
                <a:sym typeface="Symbol"/>
              </a:rPr>
              <a:t></a:t>
            </a:r>
            <a:r>
              <a:rPr lang="en-US" dirty="0" smtClean="0">
                <a:latin typeface="Times New Roman"/>
                <a:ea typeface="Calibri"/>
                <a:cs typeface="Arial"/>
              </a:rPr>
              <a:t> </a:t>
            </a:r>
            <a:r>
              <a:rPr lang="en-US" dirty="0">
                <a:latin typeface="Times New Roman"/>
                <a:ea typeface="Calibri"/>
                <a:cs typeface="Arial"/>
              </a:rPr>
              <a:t>Chest pain (angina) </a:t>
            </a:r>
            <a:endParaRPr lang="ar-IQ" dirty="0" smtClean="0">
              <a:latin typeface="Times New Roman"/>
              <a:ea typeface="Calibri"/>
              <a:cs typeface="Arial"/>
            </a:endParaRPr>
          </a:p>
          <a:p>
            <a:pPr marL="0" lvl="0" indent="0" algn="just" rtl="0">
              <a:lnSpc>
                <a:spcPct val="150000"/>
              </a:lnSpc>
              <a:spcAft>
                <a:spcPts val="1000"/>
              </a:spcAft>
              <a:buNone/>
              <a:tabLst>
                <a:tab pos="457200" algn="l"/>
                <a:tab pos="1724025" algn="l"/>
              </a:tabLst>
            </a:pPr>
            <a:r>
              <a:rPr lang="en-US" dirty="0" smtClean="0">
                <a:latin typeface="Times New Roman"/>
                <a:ea typeface="Calibri"/>
                <a:cs typeface="Times New Roman"/>
                <a:sym typeface="Symbol"/>
              </a:rPr>
              <a:t></a:t>
            </a:r>
            <a:r>
              <a:rPr lang="en-US" dirty="0" smtClean="0">
                <a:latin typeface="Times New Roman"/>
                <a:ea typeface="Calibri"/>
                <a:cs typeface="Arial"/>
              </a:rPr>
              <a:t> </a:t>
            </a:r>
            <a:r>
              <a:rPr lang="en-US" dirty="0">
                <a:latin typeface="Times New Roman"/>
                <a:ea typeface="Calibri"/>
                <a:cs typeface="Arial"/>
              </a:rPr>
              <a:t>Heart </a:t>
            </a:r>
            <a:r>
              <a:rPr lang="en-US" dirty="0" smtClean="0">
                <a:latin typeface="Times New Roman"/>
                <a:ea typeface="Calibri"/>
                <a:cs typeface="Arial"/>
              </a:rPr>
              <a:t>attack( MI)</a:t>
            </a:r>
            <a:endParaRPr lang="ar-IQ" dirty="0" smtClean="0">
              <a:latin typeface="Times New Roman"/>
              <a:ea typeface="Calibri"/>
              <a:cs typeface="Arial"/>
            </a:endParaRPr>
          </a:p>
          <a:p>
            <a:pPr marL="0" lvl="0" indent="0" algn="just" rtl="0">
              <a:lnSpc>
                <a:spcPct val="150000"/>
              </a:lnSpc>
              <a:spcAft>
                <a:spcPts val="1000"/>
              </a:spcAft>
              <a:buNone/>
              <a:tabLst>
                <a:tab pos="457200" algn="l"/>
                <a:tab pos="1724025" algn="l"/>
              </a:tabLst>
            </a:pPr>
            <a:r>
              <a:rPr lang="en-US" dirty="0" smtClean="0">
                <a:latin typeface="Times New Roman"/>
                <a:ea typeface="Calibri"/>
                <a:cs typeface="Times New Roman"/>
                <a:sym typeface="Symbol"/>
              </a:rPr>
              <a:t></a:t>
            </a:r>
            <a:r>
              <a:rPr lang="en-US" dirty="0" smtClean="0">
                <a:latin typeface="Times New Roman"/>
                <a:ea typeface="Calibri"/>
                <a:cs typeface="Arial"/>
              </a:rPr>
              <a:t> </a:t>
            </a:r>
            <a:r>
              <a:rPr lang="en-US" dirty="0">
                <a:latin typeface="Times New Roman"/>
                <a:ea typeface="Calibri"/>
                <a:cs typeface="Arial"/>
              </a:rPr>
              <a:t>Heart failure </a:t>
            </a:r>
            <a:endParaRPr lang="ar-IQ" dirty="0" smtClean="0">
              <a:latin typeface="Times New Roman"/>
              <a:ea typeface="Calibri"/>
              <a:cs typeface="Arial"/>
            </a:endParaRPr>
          </a:p>
          <a:p>
            <a:pPr marL="0" lvl="0" indent="0" algn="just" rtl="0">
              <a:lnSpc>
                <a:spcPct val="150000"/>
              </a:lnSpc>
              <a:spcAft>
                <a:spcPts val="1000"/>
              </a:spcAft>
              <a:buNone/>
              <a:tabLst>
                <a:tab pos="457200" algn="l"/>
                <a:tab pos="1724025" algn="l"/>
              </a:tabLst>
            </a:pPr>
            <a:r>
              <a:rPr lang="en-US" dirty="0" smtClean="0">
                <a:latin typeface="Times New Roman"/>
                <a:ea typeface="Calibri"/>
                <a:cs typeface="Times New Roman"/>
                <a:sym typeface="Symbol"/>
              </a:rPr>
              <a:t></a:t>
            </a:r>
            <a:r>
              <a:rPr lang="en-US" dirty="0" smtClean="0">
                <a:latin typeface="Times New Roman"/>
                <a:ea typeface="Calibri"/>
                <a:cs typeface="Arial"/>
              </a:rPr>
              <a:t> </a:t>
            </a:r>
            <a:r>
              <a:rPr lang="en-US" dirty="0">
                <a:latin typeface="Times New Roman"/>
                <a:ea typeface="Calibri"/>
                <a:cs typeface="Arial"/>
              </a:rPr>
              <a:t>Abnormal heart rhythm (arrhythmia).</a:t>
            </a:r>
            <a:endParaRPr lang="en-US" sz="2400" dirty="0">
              <a:ea typeface="Calibri"/>
              <a:cs typeface="Arial"/>
            </a:endParaRPr>
          </a:p>
          <a:p>
            <a:pPr marL="0" indent="0" algn="l" rtl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84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Times New Roman"/>
                <a:ea typeface="Calibri"/>
              </a:rPr>
              <a:t>Nursing </a:t>
            </a:r>
            <a:r>
              <a:rPr lang="en-US" sz="4000" b="1" dirty="0" err="1" smtClean="0">
                <a:latin typeface="Times New Roman"/>
                <a:ea typeface="Calibri"/>
              </a:rPr>
              <a:t>mangement</a:t>
            </a:r>
            <a:r>
              <a:rPr lang="en-US" sz="4000" b="1" dirty="0" smtClean="0">
                <a:latin typeface="Times New Roman"/>
                <a:ea typeface="Calibri"/>
              </a:rPr>
              <a:t> 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 rtl="0">
              <a:buNone/>
            </a:pPr>
            <a:r>
              <a:rPr lang="en-US" dirty="0" smtClean="0">
                <a:latin typeface="Times New Roman"/>
                <a:ea typeface="Calibri"/>
              </a:rPr>
              <a:t>ASSESSMENT </a:t>
            </a:r>
            <a:endParaRPr lang="ar-IQ" dirty="0" smtClean="0">
              <a:latin typeface="Times New Roman"/>
              <a:ea typeface="Calibri"/>
            </a:endParaRPr>
          </a:p>
          <a:p>
            <a:pPr algn="just" rtl="0"/>
            <a:r>
              <a:rPr lang="en-US" dirty="0" smtClean="0">
                <a:latin typeface="Times New Roman"/>
                <a:ea typeface="Calibri"/>
              </a:rPr>
              <a:t>Gather </a:t>
            </a:r>
            <a:r>
              <a:rPr lang="en-US" dirty="0">
                <a:latin typeface="Times New Roman"/>
                <a:ea typeface="Calibri"/>
              </a:rPr>
              <a:t>information about patient symptoms and </a:t>
            </a:r>
            <a:r>
              <a:rPr lang="en-US" dirty="0" smtClean="0">
                <a:latin typeface="Times New Roman"/>
                <a:ea typeface="Calibri"/>
              </a:rPr>
              <a:t>activities. </a:t>
            </a:r>
            <a:endParaRPr lang="ar-IQ" dirty="0" smtClean="0">
              <a:latin typeface="Times New Roman"/>
              <a:ea typeface="Calibri"/>
            </a:endParaRPr>
          </a:p>
          <a:p>
            <a:pPr algn="just" rtl="0"/>
            <a:r>
              <a:rPr lang="en-US" dirty="0" smtClean="0">
                <a:latin typeface="Times New Roman"/>
                <a:ea typeface="Calibri"/>
              </a:rPr>
              <a:t>Assess </a:t>
            </a:r>
            <a:r>
              <a:rPr lang="en-US" dirty="0">
                <a:latin typeface="Times New Roman"/>
                <a:ea typeface="Calibri"/>
              </a:rPr>
              <a:t>patients risk factors for CAD </a:t>
            </a:r>
            <a:endParaRPr lang="ar-IQ" dirty="0" smtClean="0">
              <a:latin typeface="Times New Roman"/>
              <a:ea typeface="Calibri"/>
            </a:endParaRPr>
          </a:p>
          <a:p>
            <a:pPr algn="just" rtl="0"/>
            <a:r>
              <a:rPr lang="en-US" dirty="0" smtClean="0">
                <a:latin typeface="Times New Roman"/>
                <a:ea typeface="Calibri"/>
              </a:rPr>
              <a:t>Assess </a:t>
            </a:r>
            <a:r>
              <a:rPr lang="en-US" dirty="0">
                <a:latin typeface="Times New Roman"/>
                <a:ea typeface="Calibri"/>
              </a:rPr>
              <a:t>patients </a:t>
            </a:r>
            <a:r>
              <a:rPr lang="en-US" dirty="0" smtClean="0">
                <a:latin typeface="Times New Roman"/>
                <a:ea typeface="Calibri"/>
              </a:rPr>
              <a:t>family </a:t>
            </a:r>
            <a:r>
              <a:rPr lang="en-US" dirty="0">
                <a:latin typeface="Times New Roman"/>
                <a:ea typeface="Calibri"/>
              </a:rPr>
              <a:t>understanding about diagnosis </a:t>
            </a:r>
            <a:endParaRPr lang="ar-IQ" dirty="0" smtClean="0">
              <a:latin typeface="Times New Roman"/>
              <a:ea typeface="Calibri"/>
            </a:endParaRPr>
          </a:p>
          <a:p>
            <a:pPr algn="just" rtl="0"/>
            <a:r>
              <a:rPr lang="en-US" dirty="0" smtClean="0">
                <a:latin typeface="Times New Roman"/>
                <a:ea typeface="Calibri"/>
              </a:rPr>
              <a:t>Identify </a:t>
            </a:r>
            <a:r>
              <a:rPr lang="en-US" dirty="0">
                <a:latin typeface="Times New Roman"/>
                <a:ea typeface="Calibri"/>
              </a:rPr>
              <a:t>patients and </a:t>
            </a:r>
            <a:r>
              <a:rPr lang="en-US" dirty="0" smtClean="0">
                <a:latin typeface="Times New Roman"/>
                <a:ea typeface="Calibri"/>
              </a:rPr>
              <a:t>family </a:t>
            </a:r>
            <a:r>
              <a:rPr lang="en-US" dirty="0">
                <a:latin typeface="Times New Roman"/>
                <a:ea typeface="Calibri"/>
              </a:rPr>
              <a:t>level of anxiety and use of appropriate coping mechanisms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13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0"/>
            <a:r>
              <a:rPr lang="en-US" dirty="0" smtClean="0">
                <a:solidFill>
                  <a:srgbClr val="3B3835"/>
                </a:solidFill>
                <a:latin typeface="Times New Roman" pitchFamily="18" charset="0"/>
                <a:cs typeface="Times New Roman" pitchFamily="18" charset="0"/>
              </a:rPr>
              <a:t>obtain </a:t>
            </a:r>
            <a:r>
              <a:rPr lang="en-US" dirty="0">
                <a:solidFill>
                  <a:srgbClr val="3B3835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dirty="0" smtClean="0">
                <a:solidFill>
                  <a:srgbClr val="3B3835"/>
                </a:solidFill>
                <a:latin typeface="Times New Roman" pitchFamily="18" charset="0"/>
                <a:cs typeface="Times New Roman" pitchFamily="18" charset="0"/>
              </a:rPr>
              <a:t>assess </a:t>
            </a:r>
            <a:r>
              <a:rPr lang="en-US" b="1" dirty="0">
                <a:solidFill>
                  <a:srgbClr val="3B3835"/>
                </a:solidFill>
                <a:latin typeface="Times New Roman" pitchFamily="18" charset="0"/>
                <a:cs typeface="Times New Roman" pitchFamily="18" charset="0"/>
              </a:rPr>
              <a:t>ECG </a:t>
            </a:r>
            <a:endParaRPr lang="en-US" b="1" dirty="0" smtClean="0">
              <a:solidFill>
                <a:srgbClr val="3B3835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0"/>
            <a:r>
              <a:rPr lang="en-US" dirty="0" smtClean="0">
                <a:solidFill>
                  <a:srgbClr val="3B3835"/>
                </a:solidFill>
                <a:latin typeface="Times New Roman" pitchFamily="18" charset="0"/>
                <a:cs typeface="Times New Roman" pitchFamily="18" charset="0"/>
              </a:rPr>
              <a:t>Check </a:t>
            </a:r>
            <a:r>
              <a:rPr lang="en-US" dirty="0">
                <a:solidFill>
                  <a:srgbClr val="3B3835"/>
                </a:solidFill>
                <a:latin typeface="Times New Roman" pitchFamily="18" charset="0"/>
                <a:cs typeface="Times New Roman" pitchFamily="18" charset="0"/>
              </a:rPr>
              <a:t>vital sigs and report of LDL level </a:t>
            </a:r>
            <a:endParaRPr lang="en-US" dirty="0" smtClean="0">
              <a:solidFill>
                <a:srgbClr val="3B3835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0"/>
            <a:r>
              <a:rPr lang="en-US" dirty="0" smtClean="0">
                <a:solidFill>
                  <a:srgbClr val="3B3835"/>
                </a:solidFill>
                <a:latin typeface="Times New Roman" pitchFamily="18" charset="0"/>
                <a:cs typeface="Times New Roman" pitchFamily="18" charset="0"/>
              </a:rPr>
              <a:t>Evaluate </a:t>
            </a:r>
            <a:r>
              <a:rPr lang="en-US" dirty="0">
                <a:solidFill>
                  <a:srgbClr val="3B3835"/>
                </a:solidFill>
                <a:latin typeface="Times New Roman" pitchFamily="18" charset="0"/>
                <a:cs typeface="Times New Roman" pitchFamily="18" charset="0"/>
              </a:rPr>
              <a:t>patients medical </a:t>
            </a:r>
            <a:r>
              <a:rPr lang="en-US" dirty="0" smtClean="0">
                <a:solidFill>
                  <a:srgbClr val="3B3835"/>
                </a:solidFill>
                <a:latin typeface="Times New Roman" pitchFamily="18" charset="0"/>
                <a:cs typeface="Times New Roman" pitchFamily="18" charset="0"/>
              </a:rPr>
              <a:t>history for </a:t>
            </a:r>
            <a:r>
              <a:rPr lang="en-US" dirty="0">
                <a:solidFill>
                  <a:srgbClr val="3B3835"/>
                </a:solidFill>
                <a:latin typeface="Times New Roman" pitchFamily="18" charset="0"/>
                <a:cs typeface="Times New Roman" pitchFamily="18" charset="0"/>
              </a:rPr>
              <a:t>such conditions as </a:t>
            </a:r>
            <a:r>
              <a:rPr lang="en-US" b="1" dirty="0" smtClean="0">
                <a:solidFill>
                  <a:srgbClr val="3B3835"/>
                </a:solidFill>
                <a:latin typeface="Times New Roman" pitchFamily="18" charset="0"/>
                <a:cs typeface="Times New Roman" pitchFamily="18" charset="0"/>
              </a:rPr>
              <a:t>diabetes</a:t>
            </a:r>
            <a:r>
              <a:rPr lang="en-US" dirty="0" smtClean="0">
                <a:solidFill>
                  <a:srgbClr val="3B3835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smtClean="0">
                <a:solidFill>
                  <a:srgbClr val="3B3835"/>
                </a:solidFill>
                <a:latin typeface="Times New Roman" pitchFamily="18" charset="0"/>
                <a:cs typeface="Times New Roman" pitchFamily="18" charset="0"/>
              </a:rPr>
              <a:t>heart failure</a:t>
            </a:r>
            <a:r>
              <a:rPr lang="en-US" dirty="0" smtClean="0">
                <a:solidFill>
                  <a:srgbClr val="3B3835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smtClean="0">
                <a:solidFill>
                  <a:srgbClr val="3B3835"/>
                </a:solidFill>
                <a:latin typeface="Times New Roman" pitchFamily="18" charset="0"/>
                <a:cs typeface="Times New Roman" pitchFamily="18" charset="0"/>
              </a:rPr>
              <a:t>previous MI</a:t>
            </a:r>
            <a:r>
              <a:rPr lang="en-US" dirty="0" smtClean="0">
                <a:solidFill>
                  <a:srgbClr val="3B3835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smtClean="0">
                <a:solidFill>
                  <a:srgbClr val="3B3835"/>
                </a:solidFill>
                <a:latin typeface="Times New Roman" pitchFamily="18" charset="0"/>
                <a:cs typeface="Times New Roman" pitchFamily="18" charset="0"/>
              </a:rPr>
              <a:t>obstructive </a:t>
            </a:r>
            <a:r>
              <a:rPr lang="en-US" b="1" dirty="0">
                <a:solidFill>
                  <a:srgbClr val="3B3835"/>
                </a:solidFill>
                <a:latin typeface="Times New Roman" pitchFamily="18" charset="0"/>
                <a:cs typeface="Times New Roman" pitchFamily="18" charset="0"/>
              </a:rPr>
              <a:t>lung disease </a:t>
            </a:r>
            <a:r>
              <a:rPr lang="en-US" dirty="0">
                <a:solidFill>
                  <a:srgbClr val="3B3835"/>
                </a:solidFill>
                <a:latin typeface="Times New Roman" pitchFamily="18" charset="0"/>
                <a:cs typeface="Times New Roman" pitchFamily="18" charset="0"/>
              </a:rPr>
              <a:t>that may influence choice of drug therapy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70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B3835"/>
                </a:solidFill>
                <a:latin typeface="Times New Roman" pitchFamily="18" charset="0"/>
                <a:cs typeface="Times New Roman" pitchFamily="18" charset="0"/>
              </a:rPr>
              <a:t>Nursing Diagnosis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 rtl="0"/>
            <a:r>
              <a:rPr lang="en-US" b="1" dirty="0" smtClean="0">
                <a:solidFill>
                  <a:srgbClr val="3B3835"/>
                </a:solidFill>
                <a:latin typeface="Times New Roman" pitchFamily="18" charset="0"/>
                <a:cs typeface="Times New Roman" pitchFamily="18" charset="0"/>
              </a:rPr>
              <a:t>Acute </a:t>
            </a:r>
            <a:r>
              <a:rPr lang="en-US" b="1" dirty="0">
                <a:solidFill>
                  <a:srgbClr val="3B3835"/>
                </a:solidFill>
                <a:latin typeface="Times New Roman" pitchFamily="18" charset="0"/>
                <a:cs typeface="Times New Roman" pitchFamily="18" charset="0"/>
              </a:rPr>
              <a:t>pain</a:t>
            </a:r>
            <a:r>
              <a:rPr lang="en-US" dirty="0">
                <a:solidFill>
                  <a:srgbClr val="3B3835"/>
                </a:solidFill>
                <a:latin typeface="Times New Roman" pitchFamily="18" charset="0"/>
                <a:cs typeface="Times New Roman" pitchFamily="18" charset="0"/>
              </a:rPr>
              <a:t> related </a:t>
            </a:r>
            <a:r>
              <a:rPr lang="en-US" dirty="0" smtClean="0">
                <a:solidFill>
                  <a:srgbClr val="3B3835"/>
                </a:solidFill>
                <a:latin typeface="Times New Roman" pitchFamily="18" charset="0"/>
                <a:cs typeface="Times New Roman" pitchFamily="18" charset="0"/>
              </a:rPr>
              <a:t>to imbalance </a:t>
            </a:r>
            <a:r>
              <a:rPr lang="en-US" dirty="0">
                <a:solidFill>
                  <a:srgbClr val="3B3835"/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dirty="0" smtClean="0">
                <a:solidFill>
                  <a:srgbClr val="3B3835"/>
                </a:solidFill>
                <a:latin typeface="Times New Roman" pitchFamily="18" charset="0"/>
                <a:cs typeface="Times New Roman" pitchFamily="18" charset="0"/>
              </a:rPr>
              <a:t>oxygen </a:t>
            </a:r>
            <a:r>
              <a:rPr lang="en-US" dirty="0">
                <a:solidFill>
                  <a:srgbClr val="3B3835"/>
                </a:solidFill>
                <a:latin typeface="Times New Roman" pitchFamily="18" charset="0"/>
                <a:cs typeface="Times New Roman" pitchFamily="18" charset="0"/>
              </a:rPr>
              <a:t>supply demand </a:t>
            </a:r>
            <a:endParaRPr lang="en-US" dirty="0" smtClean="0">
              <a:solidFill>
                <a:srgbClr val="3B3835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0"/>
            <a:r>
              <a:rPr lang="en-US" b="1" dirty="0" smtClean="0">
                <a:solidFill>
                  <a:srgbClr val="3B3835"/>
                </a:solidFill>
                <a:latin typeface="Times New Roman" pitchFamily="18" charset="0"/>
                <a:cs typeface="Times New Roman" pitchFamily="18" charset="0"/>
              </a:rPr>
              <a:t>Decreased </a:t>
            </a:r>
            <a:r>
              <a:rPr lang="en-US" b="1" dirty="0">
                <a:solidFill>
                  <a:srgbClr val="3B3835"/>
                </a:solidFill>
                <a:latin typeface="Times New Roman" pitchFamily="18" charset="0"/>
                <a:cs typeface="Times New Roman" pitchFamily="18" charset="0"/>
              </a:rPr>
              <a:t>cardiac output </a:t>
            </a:r>
            <a:r>
              <a:rPr lang="en-US" dirty="0">
                <a:solidFill>
                  <a:srgbClr val="3B3835"/>
                </a:solidFill>
                <a:latin typeface="Times New Roman" pitchFamily="18" charset="0"/>
                <a:cs typeface="Times New Roman" pitchFamily="18" charset="0"/>
              </a:rPr>
              <a:t>related to reduced preload afterload contractility and heart rate secondary to hemodynamic effects of drug therapy </a:t>
            </a:r>
            <a:endParaRPr lang="en-US" dirty="0" smtClean="0">
              <a:solidFill>
                <a:srgbClr val="3B3835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0"/>
            <a:r>
              <a:rPr lang="en-US" b="1" dirty="0" smtClean="0">
                <a:solidFill>
                  <a:srgbClr val="3B3835"/>
                </a:solidFill>
                <a:latin typeface="Times New Roman" pitchFamily="18" charset="0"/>
                <a:cs typeface="Times New Roman" pitchFamily="18" charset="0"/>
              </a:rPr>
              <a:t>Anxiety</a:t>
            </a:r>
            <a:r>
              <a:rPr lang="en-US" dirty="0" smtClean="0">
                <a:solidFill>
                  <a:srgbClr val="3B383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3B3835"/>
                </a:solidFill>
                <a:latin typeface="Times New Roman" pitchFamily="18" charset="0"/>
                <a:cs typeface="Times New Roman" pitchFamily="18" charset="0"/>
              </a:rPr>
              <a:t>related to chest </a:t>
            </a:r>
            <a:r>
              <a:rPr lang="en-US" dirty="0" smtClean="0">
                <a:solidFill>
                  <a:srgbClr val="3B3835"/>
                </a:solidFill>
                <a:latin typeface="Times New Roman" pitchFamily="18" charset="0"/>
                <a:cs typeface="Times New Roman" pitchFamily="18" charset="0"/>
              </a:rPr>
              <a:t>pain, uncertain </a:t>
            </a:r>
            <a:r>
              <a:rPr lang="en-US" dirty="0">
                <a:solidFill>
                  <a:srgbClr val="3B3835"/>
                </a:solidFill>
                <a:latin typeface="Times New Roman" pitchFamily="18" charset="0"/>
                <a:cs typeface="Times New Roman" pitchFamily="18" charset="0"/>
              </a:rPr>
              <a:t>prognosis, and threatening environment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27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3757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Nursing intervention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15566"/>
            <a:ext cx="8712968" cy="3888432"/>
          </a:xfrm>
        </p:spPr>
        <p:txBody>
          <a:bodyPr>
            <a:normAutofit fontScale="92500" lnSpcReduction="10000"/>
          </a:bodyPr>
          <a:lstStyle/>
          <a:p>
            <a:pPr lvl="1" algn="just" rtl="0">
              <a:lnSpc>
                <a:spcPct val="150000"/>
              </a:lnSpc>
              <a:buFont typeface="Courier New"/>
              <a:buChar char="o"/>
              <a:tabLst>
                <a:tab pos="1724025" algn="l"/>
              </a:tabLst>
            </a:pPr>
            <a:r>
              <a:rPr lang="en-US" dirty="0">
                <a:latin typeface="Times New Roman"/>
                <a:ea typeface="Calibri"/>
                <a:cs typeface="Arial"/>
              </a:rPr>
              <a:t>Administer </a:t>
            </a:r>
            <a:r>
              <a:rPr lang="en-US" b="1" dirty="0">
                <a:latin typeface="Times New Roman"/>
                <a:ea typeface="Calibri"/>
                <a:cs typeface="Arial"/>
              </a:rPr>
              <a:t>oxygen</a:t>
            </a:r>
            <a:r>
              <a:rPr lang="en-US" dirty="0">
                <a:latin typeface="Times New Roman"/>
                <a:ea typeface="Calibri"/>
                <a:cs typeface="Arial"/>
              </a:rPr>
              <a:t> to maintain SaO2 &gt;93%.</a:t>
            </a:r>
            <a:endParaRPr lang="en-US" sz="2000" dirty="0">
              <a:ea typeface="Calibri"/>
              <a:cs typeface="Arial"/>
            </a:endParaRPr>
          </a:p>
          <a:p>
            <a:pPr lvl="1" algn="just" rtl="0">
              <a:lnSpc>
                <a:spcPct val="150000"/>
              </a:lnSpc>
              <a:buFont typeface="Courier New"/>
              <a:buChar char="o"/>
              <a:tabLst>
                <a:tab pos="1724025" algn="l"/>
              </a:tabLst>
            </a:pPr>
            <a:r>
              <a:rPr lang="en-US" dirty="0">
                <a:latin typeface="Times New Roman"/>
                <a:ea typeface="Calibri"/>
                <a:cs typeface="Arial"/>
              </a:rPr>
              <a:t>Establish </a:t>
            </a:r>
            <a:r>
              <a:rPr lang="en-US" b="1" dirty="0">
                <a:latin typeface="Times New Roman"/>
                <a:ea typeface="Calibri"/>
                <a:cs typeface="Arial"/>
              </a:rPr>
              <a:t>IV</a:t>
            </a:r>
            <a:r>
              <a:rPr lang="en-US" dirty="0">
                <a:latin typeface="Times New Roman"/>
                <a:ea typeface="Calibri"/>
                <a:cs typeface="Arial"/>
              </a:rPr>
              <a:t> access.</a:t>
            </a:r>
            <a:endParaRPr lang="en-US" sz="2000" dirty="0">
              <a:ea typeface="Calibri"/>
              <a:cs typeface="Arial"/>
            </a:endParaRPr>
          </a:p>
          <a:p>
            <a:pPr lvl="1" algn="just" rtl="0">
              <a:lnSpc>
                <a:spcPct val="150000"/>
              </a:lnSpc>
              <a:buFont typeface="Courier New"/>
              <a:buChar char="o"/>
              <a:tabLst>
                <a:tab pos="1724025" algn="l"/>
              </a:tabLst>
            </a:pPr>
            <a:r>
              <a:rPr lang="en-US" dirty="0">
                <a:latin typeface="Times New Roman"/>
                <a:ea typeface="Calibri"/>
                <a:cs typeface="Arial"/>
              </a:rPr>
              <a:t>Perform continuous cardiac monitoring.</a:t>
            </a:r>
            <a:endParaRPr lang="en-US" sz="2000" dirty="0">
              <a:ea typeface="Calibri"/>
              <a:cs typeface="Arial"/>
            </a:endParaRPr>
          </a:p>
          <a:p>
            <a:pPr lvl="1" algn="just" rtl="0">
              <a:lnSpc>
                <a:spcPct val="150000"/>
              </a:lnSpc>
              <a:spcAft>
                <a:spcPts val="1000"/>
              </a:spcAft>
              <a:buFont typeface="Courier New"/>
              <a:buChar char="o"/>
              <a:tabLst>
                <a:tab pos="1724025" algn="l"/>
              </a:tabLst>
            </a:pPr>
            <a:r>
              <a:rPr lang="en-US" dirty="0">
                <a:latin typeface="Times New Roman"/>
                <a:ea typeface="Calibri"/>
                <a:cs typeface="Arial"/>
              </a:rPr>
              <a:t>Administer SL(</a:t>
            </a:r>
            <a:r>
              <a:rPr lang="en-US" b="1" dirty="0">
                <a:latin typeface="Times New Roman"/>
                <a:ea typeface="Calibri"/>
                <a:cs typeface="Arial"/>
              </a:rPr>
              <a:t>sub lingual</a:t>
            </a:r>
            <a:r>
              <a:rPr lang="en-US" dirty="0">
                <a:latin typeface="Times New Roman"/>
                <a:ea typeface="Calibri"/>
                <a:cs typeface="Arial"/>
              </a:rPr>
              <a:t>) nitroglycerin tablets or oral spray, every 5 min × 3 doses. If pain persists, IV nitroglycerin may be started.</a:t>
            </a:r>
            <a:endParaRPr lang="en-US" sz="20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026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5486"/>
            <a:ext cx="8568952" cy="4824536"/>
          </a:xfrm>
        </p:spPr>
        <p:txBody>
          <a:bodyPr>
            <a:noAutofit/>
          </a:bodyPr>
          <a:lstStyle/>
          <a:p>
            <a:pPr lvl="1" algn="just" rtl="0">
              <a:lnSpc>
                <a:spcPct val="150000"/>
              </a:lnSpc>
              <a:buFont typeface="Courier New"/>
              <a:buChar char="o"/>
              <a:tabLst>
                <a:tab pos="1724025" algn="l"/>
              </a:tabLst>
            </a:pP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Monitor for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hypotension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and headaches from vasodilatation.</a:t>
            </a:r>
          </a:p>
          <a:p>
            <a:pPr lvl="1" algn="just" rtl="0">
              <a:lnSpc>
                <a:spcPct val="150000"/>
              </a:lnSpc>
              <a:buFont typeface="Courier New"/>
              <a:buChar char="o"/>
              <a:tabLst>
                <a:tab pos="1724025" algn="l"/>
              </a:tabLst>
            </a:pP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Administer non-enteric coated aspirin (162–325 mg).</a:t>
            </a:r>
          </a:p>
          <a:p>
            <a:pPr lvl="1" algn="just" rtl="0">
              <a:lnSpc>
                <a:spcPct val="150000"/>
              </a:lnSpc>
              <a:buFont typeface="Courier New"/>
              <a:buChar char="o"/>
              <a:tabLst>
                <a:tab pos="1724025" algn="l"/>
              </a:tabLst>
            </a:pP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Administer IV morphine, 4–8 mg initially with increments of 2–8 mg 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repeated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at 5–15 min intervals until pain is controlled. Use lower dose in elderly patients.</a:t>
            </a:r>
          </a:p>
          <a:p>
            <a:pPr lvl="1" algn="just" rtl="0">
              <a:lnSpc>
                <a:spcPct val="150000"/>
              </a:lnSpc>
              <a:buFont typeface="Courier New"/>
              <a:buChar char="o"/>
              <a:tabLst>
                <a:tab pos="1724025" algn="l"/>
              </a:tabLst>
            </a:pP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Monitor for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hypotension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and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respiratory depression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  <a:p>
            <a:pPr lvl="1" algn="just" rtl="0">
              <a:lnSpc>
                <a:spcPct val="150000"/>
              </a:lnSpc>
              <a:spcAft>
                <a:spcPts val="1000"/>
              </a:spcAft>
              <a:buFont typeface="Courier New"/>
              <a:buChar char="o"/>
              <a:tabLst>
                <a:tab pos="1724025" algn="l"/>
              </a:tabLst>
            </a:pP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Administer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clopidogrel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300–600 mg loading dose (600 mg preferred dose).</a:t>
            </a:r>
          </a:p>
          <a:p>
            <a:pPr algn="l" rtl="0"/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04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471"/>
            <a:ext cx="8229600" cy="648072"/>
          </a:xfrm>
        </p:spPr>
        <p:txBody>
          <a:bodyPr>
            <a:normAutofit fontScale="90000"/>
          </a:bodyPr>
          <a:lstStyle/>
          <a:p>
            <a:pPr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Lifestyle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and home remedies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9542"/>
            <a:ext cx="8229600" cy="4248472"/>
          </a:xfrm>
        </p:spPr>
        <p:txBody>
          <a:bodyPr>
            <a:noAutofit/>
          </a:bodyPr>
          <a:lstStyle/>
          <a:p>
            <a:pPr algn="l" rtl="0">
              <a:buFont typeface="Arial"/>
              <a:buChar char="•"/>
            </a:pPr>
            <a:r>
              <a:rPr lang="en-US" sz="2000" b="1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Don't smoke.</a:t>
            </a:r>
            <a:r>
              <a:rPr lang="en-US" sz="20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 If </a:t>
            </a:r>
            <a:r>
              <a:rPr lang="en-US" sz="2000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smoke</a:t>
            </a:r>
            <a:r>
              <a:rPr lang="en-US" sz="20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, quit</a:t>
            </a:r>
            <a:r>
              <a:rPr lang="en-US" sz="2000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.. </a:t>
            </a:r>
            <a:r>
              <a:rPr lang="en-US" sz="20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Also, avoid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secondhand smoke</a:t>
            </a:r>
            <a:r>
              <a:rPr lang="en-US" sz="20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 rtl="0">
              <a:buFont typeface="Arial"/>
              <a:buChar char="•"/>
            </a:pPr>
            <a:r>
              <a:rPr lang="en-US" sz="2000" b="1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Eat a heart-healthy diet.</a:t>
            </a:r>
            <a:r>
              <a:rPr lang="en-US" sz="20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 Eat a diet with lots of fruits and vegetables, whole grains, and moderate amounts of low-fat dairy and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lean meats</a:t>
            </a:r>
            <a:r>
              <a:rPr lang="en-US" sz="20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 rtl="0">
              <a:buFont typeface="Arial"/>
              <a:buChar char="•"/>
            </a:pPr>
            <a:r>
              <a:rPr lang="en-US" sz="2000" b="1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Be active.</a:t>
            </a:r>
            <a:r>
              <a:rPr lang="en-US" sz="20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 Get regular exercise and stay physically active. </a:t>
            </a:r>
          </a:p>
          <a:p>
            <a:pPr algn="l" rtl="0">
              <a:buFont typeface="Arial"/>
              <a:buChar char="•"/>
            </a:pPr>
            <a:r>
              <a:rPr lang="en-US" sz="2000" b="1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Check </a:t>
            </a:r>
            <a:r>
              <a:rPr lang="en-US" sz="2000" b="1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cholesterol</a:t>
            </a:r>
            <a:r>
              <a:rPr lang="en-US" sz="2000" b="1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Avoid high-fat, high-cholesterol meat and dairy. </a:t>
            </a:r>
          </a:p>
          <a:p>
            <a:pPr algn="l" rtl="0">
              <a:buFont typeface="Arial"/>
              <a:buChar char="•"/>
            </a:pPr>
            <a:r>
              <a:rPr lang="en-US" sz="2000" b="1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Control </a:t>
            </a:r>
            <a:r>
              <a:rPr lang="en-US" sz="2000" b="1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blood </a:t>
            </a:r>
            <a:r>
              <a:rPr lang="en-US" sz="2000" b="1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pressure.</a:t>
            </a:r>
            <a:r>
              <a:rPr lang="en-US" sz="20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Take blood </a:t>
            </a:r>
            <a:r>
              <a:rPr lang="en-US" sz="2000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pressure </a:t>
            </a:r>
            <a:r>
              <a:rPr lang="en-US" sz="20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daily as recommended.</a:t>
            </a:r>
          </a:p>
          <a:p>
            <a:pPr algn="l" rtl="0">
              <a:buFont typeface="Arial"/>
              <a:buChar char="•"/>
            </a:pPr>
            <a:r>
              <a:rPr lang="en-US" sz="2000" b="1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Maintain a healthy weight.</a:t>
            </a:r>
            <a:r>
              <a:rPr lang="en-US" sz="20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 Excess weight strains </a:t>
            </a:r>
            <a:r>
              <a:rPr lang="en-US" sz="2000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heart </a:t>
            </a:r>
            <a:r>
              <a:rPr lang="en-US" sz="20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and can contribute to high cholesterol, high blood pressure, diabetes, heart disease and other conditions.</a:t>
            </a:r>
          </a:p>
          <a:p>
            <a:pPr algn="l" rtl="0">
              <a:buFont typeface="Arial"/>
              <a:buChar char="•"/>
            </a:pPr>
            <a:r>
              <a:rPr lang="en-US" sz="2000" b="1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Manage stress.</a:t>
            </a:r>
            <a:r>
              <a:rPr lang="en-US" sz="20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 To reduce </a:t>
            </a:r>
            <a:r>
              <a:rPr lang="en-US" sz="2000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risk </a:t>
            </a:r>
            <a:r>
              <a:rPr lang="en-US" sz="20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of a heart attack, reduce stress in </a:t>
            </a:r>
            <a:r>
              <a:rPr lang="en-US" sz="2000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day-to-day </a:t>
            </a:r>
            <a:r>
              <a:rPr lang="en-US" sz="20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activities.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46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862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HOME WORK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b="1" dirty="0" smtClean="0"/>
              <a:t>What Is Difference Between Stable Angina And Unstable Angina?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49167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Acute coronary syndrome(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ACS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) </a:t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31590"/>
            <a:ext cx="8568952" cy="3816424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 term used to define potential complications of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 rtl="0">
              <a:buFont typeface="Wingdings" pitchFamily="2" charset="2"/>
              <a:buChar char="v"/>
            </a:pP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This 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syndrome 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includes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Unstable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angina</a:t>
            </a:r>
          </a:p>
          <a:p>
            <a:pPr algn="l" rtl="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ST Elevation Myocardial Infarction: (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STEMI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l" rtl="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Non ST Elevation Myocardial Infarction: (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NSTEMI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436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" y="0"/>
            <a:ext cx="9139483" cy="5245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4880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7494"/>
            <a:ext cx="9144000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6260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37579"/>
          </a:xfrm>
        </p:spPr>
        <p:txBody>
          <a:bodyPr>
            <a:normAutofit fontScale="90000"/>
          </a:bodyPr>
          <a:lstStyle/>
          <a:p>
            <a:pPr rtl="0"/>
            <a:r>
              <a:rPr lang="ar-IQ" b="1" dirty="0" smtClean="0">
                <a:latin typeface="Times New Roman"/>
                <a:ea typeface="Calibri"/>
                <a:cs typeface="Arial"/>
              </a:rPr>
              <a:t/>
            </a:r>
            <a:br>
              <a:rPr lang="ar-IQ" b="1" dirty="0" smtClean="0">
                <a:latin typeface="Times New Roman"/>
                <a:ea typeface="Calibri"/>
                <a:cs typeface="Arial"/>
              </a:rPr>
            </a:br>
            <a:r>
              <a:rPr lang="en-US" b="1" dirty="0" smtClean="0">
                <a:latin typeface="Times New Roman"/>
                <a:ea typeface="Calibri"/>
                <a:cs typeface="Arial"/>
              </a:rPr>
              <a:t>Pathophysiology</a:t>
            </a:r>
            <a:r>
              <a:rPr lang="en-US" sz="3600" dirty="0">
                <a:ea typeface="Calibri"/>
                <a:cs typeface="Arial"/>
              </a:rPr>
              <a:t/>
            </a:r>
            <a:br>
              <a:rPr lang="en-US" sz="3600" dirty="0">
                <a:ea typeface="Calibri"/>
                <a:cs typeface="Arial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15566"/>
            <a:ext cx="8712968" cy="4032448"/>
          </a:xfrm>
        </p:spPr>
        <p:txBody>
          <a:bodyPr>
            <a:normAutofit fontScale="77500" lnSpcReduction="20000"/>
          </a:bodyPr>
          <a:lstStyle/>
          <a:p>
            <a:pPr algn="just" rtl="0"/>
            <a:r>
              <a:rPr lang="en-US" b="1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Acute coronary syndrome </a:t>
            </a:r>
            <a:r>
              <a:rPr lang="en-US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usually results from the buildup of fatty deposits (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plaques</a:t>
            </a:r>
            <a:r>
              <a:rPr lang="en-US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) in and on the walls of coronary arteries, </a:t>
            </a:r>
            <a:r>
              <a:rPr lang="en-US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blood vessels </a:t>
            </a:r>
            <a:r>
              <a:rPr lang="en-US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delivering </a:t>
            </a:r>
            <a:r>
              <a:rPr lang="en-US" u="sng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oxygen</a:t>
            </a:r>
            <a:r>
              <a:rPr lang="en-US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u="sng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nutrients</a:t>
            </a:r>
            <a:r>
              <a:rPr lang="en-US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to heart muscles.</a:t>
            </a:r>
          </a:p>
          <a:p>
            <a:pPr algn="just" rtl="0"/>
            <a:r>
              <a:rPr lang="en-US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When a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plaque</a:t>
            </a:r>
            <a:r>
              <a:rPr lang="en-US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deposit ruptures or splits,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blood clot forms</a:t>
            </a:r>
            <a:r>
              <a:rPr lang="en-US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rtl="0"/>
            <a:r>
              <a:rPr lang="en-US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This </a:t>
            </a:r>
            <a:r>
              <a:rPr lang="en-US" u="sng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clot</a:t>
            </a:r>
            <a:r>
              <a:rPr lang="en-US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blocks</a:t>
            </a:r>
            <a:r>
              <a:rPr lang="en-US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the flow of blood to heart muscles.</a:t>
            </a:r>
          </a:p>
          <a:p>
            <a:pPr algn="just" rtl="0"/>
            <a:r>
              <a:rPr lang="en-US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When the supply of oxygen to cells is 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too low</a:t>
            </a:r>
            <a:r>
              <a:rPr lang="en-US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, cells of the heart muscles can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die</a:t>
            </a:r>
            <a:r>
              <a:rPr lang="en-US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 smtClean="0">
              <a:solidFill>
                <a:srgbClr val="11111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0"/>
            <a:r>
              <a:rPr lang="en-US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death of cells — resulting in damage to muscle tissues — is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heart attack </a:t>
            </a:r>
            <a:r>
              <a:rPr lang="en-US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myocardial infarction</a:t>
            </a:r>
            <a:r>
              <a:rPr lang="en-US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 rtl="0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246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4579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51470"/>
            <a:ext cx="9036496" cy="5020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472576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12001</TotalTime>
  <Words>1278</Words>
  <Application>Microsoft Office PowerPoint</Application>
  <PresentationFormat>On-screen Show (16:9)</PresentationFormat>
  <Paragraphs>182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سمة Office</vt:lpstr>
      <vt:lpstr> Acute Coronary Syndrome Lecture 1</vt:lpstr>
      <vt:lpstr>OUTLINE</vt:lpstr>
      <vt:lpstr>Coronary artery disease(CAD) </vt:lpstr>
      <vt:lpstr> Acute coronary syndrome(ACS)  </vt:lpstr>
      <vt:lpstr>PowerPoint Presentation</vt:lpstr>
      <vt:lpstr>PowerPoint Presentation</vt:lpstr>
      <vt:lpstr> Pathophysiology </vt:lpstr>
      <vt:lpstr>PowerPoint Presentation</vt:lpstr>
      <vt:lpstr>PowerPoint Presentation</vt:lpstr>
      <vt:lpstr> Risk factors </vt:lpstr>
      <vt:lpstr>Non modifiable </vt:lpstr>
      <vt:lpstr>Signs &amp; symptoms </vt:lpstr>
      <vt:lpstr> Unstable Angina </vt:lpstr>
      <vt:lpstr> Pathophysiology </vt:lpstr>
      <vt:lpstr> Clinical Presentation </vt:lpstr>
      <vt:lpstr> Acute Myocardial Infarction (AMI) </vt:lpstr>
      <vt:lpstr> pathophysiology </vt:lpstr>
      <vt:lpstr> Clinical manifestation </vt:lpstr>
      <vt:lpstr>Diagnosis</vt:lpstr>
      <vt:lpstr>Cardiac biomarkers</vt:lpstr>
      <vt:lpstr>PowerPoint Presentation</vt:lpstr>
      <vt:lpstr>Normal ECG </vt:lpstr>
      <vt:lpstr>PowerPoint Presentation</vt:lpstr>
      <vt:lpstr>PowerPoint Presentation</vt:lpstr>
      <vt:lpstr>PowerPoint Presentation</vt:lpstr>
      <vt:lpstr>TREATMENT IN ER</vt:lpstr>
      <vt:lpstr>Management</vt:lpstr>
      <vt:lpstr>PowerPoint Presentation</vt:lpstr>
      <vt:lpstr>  Surgery and other procedures  </vt:lpstr>
      <vt:lpstr>PowerPoint Presentation</vt:lpstr>
      <vt:lpstr>Complications </vt:lpstr>
      <vt:lpstr>Nursing mangement </vt:lpstr>
      <vt:lpstr>PowerPoint Presentation</vt:lpstr>
      <vt:lpstr>Nursing Diagnosis </vt:lpstr>
      <vt:lpstr>Nursing intervention</vt:lpstr>
      <vt:lpstr>PowerPoint Presentation</vt:lpstr>
      <vt:lpstr> Lifestyle and home remedies </vt:lpstr>
      <vt:lpstr>PowerPoint Presentation</vt:lpstr>
      <vt:lpstr>HOME 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Maher</cp:lastModifiedBy>
  <cp:revision>66</cp:revision>
  <dcterms:created xsi:type="dcterms:W3CDTF">2021-04-28T22:54:52Z</dcterms:created>
  <dcterms:modified xsi:type="dcterms:W3CDTF">2021-10-24T20:00:46Z</dcterms:modified>
</cp:coreProperties>
</file>